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30275213" cy="42803763"/>
  <p:notesSz cx="6858000" cy="9144000"/>
  <p:defaultTextStyle>
    <a:defPPr>
      <a:defRPr lang="en-US"/>
    </a:defPPr>
    <a:lvl1pPr marL="0" algn="l" defTabSz="4175882" rtl="0" eaLnBrk="1" latinLnBrk="0" hangingPunct="1">
      <a:defRPr sz="8220" kern="1200">
        <a:solidFill>
          <a:schemeClr val="tx1"/>
        </a:solidFill>
        <a:latin typeface="+mn-lt"/>
        <a:ea typeface="+mn-ea"/>
        <a:cs typeface="+mn-cs"/>
      </a:defRPr>
    </a:lvl1pPr>
    <a:lvl2pPr marL="2087941" algn="l" defTabSz="4175882" rtl="0" eaLnBrk="1" latinLnBrk="0" hangingPunct="1">
      <a:defRPr sz="8220" kern="1200">
        <a:solidFill>
          <a:schemeClr val="tx1"/>
        </a:solidFill>
        <a:latin typeface="+mn-lt"/>
        <a:ea typeface="+mn-ea"/>
        <a:cs typeface="+mn-cs"/>
      </a:defRPr>
    </a:lvl2pPr>
    <a:lvl3pPr marL="4175882" algn="l" defTabSz="4175882" rtl="0" eaLnBrk="1" latinLnBrk="0" hangingPunct="1">
      <a:defRPr sz="8220" kern="1200">
        <a:solidFill>
          <a:schemeClr val="tx1"/>
        </a:solidFill>
        <a:latin typeface="+mn-lt"/>
        <a:ea typeface="+mn-ea"/>
        <a:cs typeface="+mn-cs"/>
      </a:defRPr>
    </a:lvl3pPr>
    <a:lvl4pPr marL="6263823" algn="l" defTabSz="4175882" rtl="0" eaLnBrk="1" latinLnBrk="0" hangingPunct="1">
      <a:defRPr sz="8220" kern="1200">
        <a:solidFill>
          <a:schemeClr val="tx1"/>
        </a:solidFill>
        <a:latin typeface="+mn-lt"/>
        <a:ea typeface="+mn-ea"/>
        <a:cs typeface="+mn-cs"/>
      </a:defRPr>
    </a:lvl4pPr>
    <a:lvl5pPr marL="8351764" algn="l" defTabSz="4175882" rtl="0" eaLnBrk="1" latinLnBrk="0" hangingPunct="1">
      <a:defRPr sz="8220" kern="1200">
        <a:solidFill>
          <a:schemeClr val="tx1"/>
        </a:solidFill>
        <a:latin typeface="+mn-lt"/>
        <a:ea typeface="+mn-ea"/>
        <a:cs typeface="+mn-cs"/>
      </a:defRPr>
    </a:lvl5pPr>
    <a:lvl6pPr marL="10439705" algn="l" defTabSz="4175882" rtl="0" eaLnBrk="1" latinLnBrk="0" hangingPunct="1">
      <a:defRPr sz="8220" kern="1200">
        <a:solidFill>
          <a:schemeClr val="tx1"/>
        </a:solidFill>
        <a:latin typeface="+mn-lt"/>
        <a:ea typeface="+mn-ea"/>
        <a:cs typeface="+mn-cs"/>
      </a:defRPr>
    </a:lvl6pPr>
    <a:lvl7pPr marL="12527646" algn="l" defTabSz="4175882" rtl="0" eaLnBrk="1" latinLnBrk="0" hangingPunct="1">
      <a:defRPr sz="8220" kern="1200">
        <a:solidFill>
          <a:schemeClr val="tx1"/>
        </a:solidFill>
        <a:latin typeface="+mn-lt"/>
        <a:ea typeface="+mn-ea"/>
        <a:cs typeface="+mn-cs"/>
      </a:defRPr>
    </a:lvl7pPr>
    <a:lvl8pPr marL="14615587" algn="l" defTabSz="4175882" rtl="0" eaLnBrk="1" latinLnBrk="0" hangingPunct="1">
      <a:defRPr sz="8220" kern="1200">
        <a:solidFill>
          <a:schemeClr val="tx1"/>
        </a:solidFill>
        <a:latin typeface="+mn-lt"/>
        <a:ea typeface="+mn-ea"/>
        <a:cs typeface="+mn-cs"/>
      </a:defRPr>
    </a:lvl8pPr>
    <a:lvl9pPr marL="16703528" algn="l" defTabSz="4175882" rtl="0" eaLnBrk="1" latinLnBrk="0" hangingPunct="1">
      <a:defRPr sz="822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3482" userDrawn="1">
          <p15:clr>
            <a:srgbClr val="A4A3A4"/>
          </p15:clr>
        </p15:guide>
        <p15:guide id="2" pos="953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2A0"/>
    <a:srgbClr val="FF4886"/>
    <a:srgbClr val="FFF295"/>
    <a:srgbClr val="FFF262"/>
    <a:srgbClr val="FF006D"/>
    <a:srgbClr val="F6822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202B0CA-FC54-4496-8BCA-5EF66A818D29}" styleName="Dark Style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dk1">
              <a:tint val="20000"/>
            </a:schemeClr>
          </a:solidFill>
        </a:fill>
      </a:tcStyle>
    </a:lastRow>
    <a:firstRow>
      <a:tcTxStyle b="on">
        <a:fontRef idx="minor">
          <a:scrgbClr r="0" g="0" b="0"/>
        </a:fontRef>
        <a:schemeClr val="lt1"/>
      </a:tcTxStyle>
      <a:tcStyle>
        <a:tcBdr/>
        <a:fill>
          <a:solidFill>
            <a:schemeClr val="dk1"/>
          </a:solidFill>
        </a:fill>
      </a:tcStyle>
    </a:firstRow>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5274" autoAdjust="0"/>
  </p:normalViewPr>
  <p:slideViewPr>
    <p:cSldViewPr>
      <p:cViewPr>
        <p:scale>
          <a:sx n="33" d="100"/>
          <a:sy n="33" d="100"/>
        </p:scale>
        <p:origin x="730" y="19"/>
      </p:cViewPr>
      <p:guideLst>
        <p:guide orient="horz" pos="13482"/>
        <p:guide pos="9536"/>
      </p:guideLst>
    </p:cSldViewPr>
  </p:slideViewPr>
  <p:notesTextViewPr>
    <p:cViewPr>
      <p:scale>
        <a:sx n="100" d="100"/>
        <a:sy n="100" d="100"/>
      </p:scale>
      <p:origin x="0" y="0"/>
    </p:cViewPr>
  </p:notesTextViewPr>
  <p:sorterViewPr>
    <p:cViewPr>
      <p:scale>
        <a:sx n="160" d="100"/>
        <a:sy n="160" d="100"/>
      </p:scale>
      <p:origin x="0" y="0"/>
    </p:cViewPr>
  </p:sorter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27CB33B-3761-47F2-93FD-8EE24F669995}" type="datetimeFigureOut">
              <a:rPr lang="en-GB" smtClean="0"/>
              <a:t>06/02/2019</a:t>
            </a:fld>
            <a:endParaRPr lang="en-GB"/>
          </a:p>
        </p:txBody>
      </p:sp>
      <p:sp>
        <p:nvSpPr>
          <p:cNvPr id="4" name="Slide Image Placeholder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6200ED9-E908-431C-86C9-3D82099A6B5C}" type="slidenum">
              <a:rPr lang="en-GB" smtClean="0"/>
              <a:t>‹#›</a:t>
            </a:fld>
            <a:endParaRPr lang="en-GB"/>
          </a:p>
        </p:txBody>
      </p:sp>
    </p:spTree>
    <p:extLst>
      <p:ext uri="{BB962C8B-B14F-4D97-AF65-F5344CB8AC3E}">
        <p14:creationId xmlns:p14="http://schemas.microsoft.com/office/powerpoint/2010/main" val="7339786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GB" dirty="0"/>
          </a:p>
        </p:txBody>
      </p:sp>
      <p:sp>
        <p:nvSpPr>
          <p:cNvPr id="4" name="Slide Number Placeholder 3"/>
          <p:cNvSpPr>
            <a:spLocks noGrp="1"/>
          </p:cNvSpPr>
          <p:nvPr>
            <p:ph type="sldNum" sz="quarter" idx="10"/>
          </p:nvPr>
        </p:nvSpPr>
        <p:spPr/>
        <p:txBody>
          <a:bodyPr/>
          <a:lstStyle/>
          <a:p>
            <a:fld id="{B6200ED9-E908-431C-86C9-3D82099A6B5C}" type="slidenum">
              <a:rPr lang="en-GB" smtClean="0"/>
              <a:t>1</a:t>
            </a:fld>
            <a:endParaRPr lang="en-GB"/>
          </a:p>
        </p:txBody>
      </p:sp>
    </p:spTree>
    <p:extLst>
      <p:ext uri="{BB962C8B-B14F-4D97-AF65-F5344CB8AC3E}">
        <p14:creationId xmlns:p14="http://schemas.microsoft.com/office/powerpoint/2010/main" val="35635635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70641" y="13296913"/>
            <a:ext cx="25733931" cy="9175066"/>
          </a:xfrm>
        </p:spPr>
        <p:txBody>
          <a:bodyPr/>
          <a:lstStyle/>
          <a:p>
            <a:r>
              <a:rPr lang="en-US"/>
              <a:t>Click to edit Master title style</a:t>
            </a:r>
          </a:p>
        </p:txBody>
      </p:sp>
      <p:sp>
        <p:nvSpPr>
          <p:cNvPr id="3" name="Subtitle 2"/>
          <p:cNvSpPr>
            <a:spLocks noGrp="1"/>
          </p:cNvSpPr>
          <p:nvPr>
            <p:ph type="subTitle" idx="1"/>
          </p:nvPr>
        </p:nvSpPr>
        <p:spPr>
          <a:xfrm>
            <a:off x="4541282" y="24255466"/>
            <a:ext cx="21192649" cy="10938739"/>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06-Feb-19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06-Feb-19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1949529" y="1714139"/>
            <a:ext cx="6811923" cy="3652191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513761" y="1714139"/>
            <a:ext cx="19931182" cy="3652191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06-Feb-19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06-Feb-19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391533" y="27505384"/>
            <a:ext cx="25733931" cy="8501303"/>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2391533" y="18142064"/>
            <a:ext cx="25733931" cy="936332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06-Feb-19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513761" y="9987548"/>
            <a:ext cx="13371552" cy="2824850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5389900" y="9987548"/>
            <a:ext cx="13371552" cy="2824850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06-Feb-19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513761" y="9581308"/>
            <a:ext cx="13376810" cy="399303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13761" y="13574342"/>
            <a:ext cx="13376810" cy="2466170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5379389" y="9581308"/>
            <a:ext cx="13382065" cy="399303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15379389" y="13574342"/>
            <a:ext cx="13382065" cy="2466170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06-Feb-19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06-Feb-19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06-Feb-19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13763" y="1704224"/>
            <a:ext cx="9960336" cy="725286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11836767" y="1704227"/>
            <a:ext cx="16924685" cy="3653182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513763" y="8957087"/>
            <a:ext cx="9960336" cy="2927896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06-Feb-19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934154" y="29962634"/>
            <a:ext cx="18165128" cy="3537259"/>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5934154" y="3824595"/>
            <a:ext cx="18165128" cy="2568225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5934154" y="33499893"/>
            <a:ext cx="18165128" cy="502349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06-Feb-19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513761" y="1714135"/>
            <a:ext cx="27247692" cy="7133961"/>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1513761" y="9987548"/>
            <a:ext cx="27247692" cy="2824850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513761" y="39672750"/>
            <a:ext cx="7064216" cy="2278904"/>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06-Feb-19</a:t>
            </a:fld>
            <a:endParaRPr lang="en-US"/>
          </a:p>
        </p:txBody>
      </p:sp>
      <p:sp>
        <p:nvSpPr>
          <p:cNvPr id="5" name="Footer Placeholder 4"/>
          <p:cNvSpPr>
            <a:spLocks noGrp="1"/>
          </p:cNvSpPr>
          <p:nvPr>
            <p:ph type="ftr" sz="quarter" idx="3"/>
          </p:nvPr>
        </p:nvSpPr>
        <p:spPr>
          <a:xfrm>
            <a:off x="10344031" y="39672750"/>
            <a:ext cx="9587151" cy="227890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1697236" y="39672750"/>
            <a:ext cx="7064216" cy="2278904"/>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hyperlink" Target="http://www.dreamresearch.net/" TargetMode="Externa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alpha val="60000"/>
          </a:schemeClr>
        </a:solidFill>
        <a:effectLst/>
      </p:bgPr>
    </p:bg>
    <p:spTree>
      <p:nvGrpSpPr>
        <p:cNvPr id="1" name=""/>
        <p:cNvGrpSpPr/>
        <p:nvPr/>
      </p:nvGrpSpPr>
      <p:grpSpPr>
        <a:xfrm>
          <a:off x="0" y="0"/>
          <a:ext cx="0" cy="0"/>
          <a:chOff x="0" y="0"/>
          <a:chExt cx="0" cy="0"/>
        </a:xfrm>
      </p:grpSpPr>
      <p:sp>
        <p:nvSpPr>
          <p:cNvPr id="43" name="Rectangle 42">
            <a:extLst>
              <a:ext uri="{FF2B5EF4-FFF2-40B4-BE49-F238E27FC236}">
                <a16:creationId xmlns:a16="http://schemas.microsoft.com/office/drawing/2014/main" id="{067D2523-A8E4-4EB4-ADD0-86DE60E4ABEF}"/>
              </a:ext>
            </a:extLst>
          </p:cNvPr>
          <p:cNvSpPr/>
          <p:nvPr/>
        </p:nvSpPr>
        <p:spPr>
          <a:xfrm>
            <a:off x="20023689" y="19883053"/>
            <a:ext cx="9625432" cy="20721228"/>
          </a:xfrm>
          <a:prstGeom prst="rect">
            <a:avLst/>
          </a:prstGeom>
          <a:solidFill>
            <a:srgbClr val="FFF2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1" name="Rectangle 40">
            <a:extLst>
              <a:ext uri="{FF2B5EF4-FFF2-40B4-BE49-F238E27FC236}">
                <a16:creationId xmlns:a16="http://schemas.microsoft.com/office/drawing/2014/main" id="{B82D62DC-3006-4C44-8BC2-DEA16250DA19}"/>
              </a:ext>
            </a:extLst>
          </p:cNvPr>
          <p:cNvSpPr/>
          <p:nvPr/>
        </p:nvSpPr>
        <p:spPr>
          <a:xfrm>
            <a:off x="19913976" y="6542881"/>
            <a:ext cx="9625431" cy="13112307"/>
          </a:xfrm>
          <a:prstGeom prst="rect">
            <a:avLst/>
          </a:prstGeom>
          <a:solidFill>
            <a:srgbClr val="FFF2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0" name="Rectangle 39">
            <a:extLst>
              <a:ext uri="{FF2B5EF4-FFF2-40B4-BE49-F238E27FC236}">
                <a16:creationId xmlns:a16="http://schemas.microsoft.com/office/drawing/2014/main" id="{FC4B1268-7FED-4F08-8D0E-162CA4BFE3BA}"/>
              </a:ext>
            </a:extLst>
          </p:cNvPr>
          <p:cNvSpPr/>
          <p:nvPr/>
        </p:nvSpPr>
        <p:spPr>
          <a:xfrm>
            <a:off x="10622848" y="26842792"/>
            <a:ext cx="8946823" cy="12086594"/>
          </a:xfrm>
          <a:prstGeom prst="rect">
            <a:avLst/>
          </a:prstGeom>
          <a:solidFill>
            <a:srgbClr val="FFF2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9" name="Rectangle 38">
            <a:extLst>
              <a:ext uri="{FF2B5EF4-FFF2-40B4-BE49-F238E27FC236}">
                <a16:creationId xmlns:a16="http://schemas.microsoft.com/office/drawing/2014/main" id="{FB05B01B-C569-4E7F-971E-4524EE15BFAC}"/>
              </a:ext>
            </a:extLst>
          </p:cNvPr>
          <p:cNvSpPr/>
          <p:nvPr/>
        </p:nvSpPr>
        <p:spPr>
          <a:xfrm>
            <a:off x="735806" y="39126015"/>
            <a:ext cx="18807471" cy="3170928"/>
          </a:xfrm>
          <a:prstGeom prst="rect">
            <a:avLst/>
          </a:prstGeom>
          <a:solidFill>
            <a:srgbClr val="FFF2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Rectangle 32">
            <a:extLst>
              <a:ext uri="{FF2B5EF4-FFF2-40B4-BE49-F238E27FC236}">
                <a16:creationId xmlns:a16="http://schemas.microsoft.com/office/drawing/2014/main" id="{B9E443CD-9F28-469A-8927-D86E884AEBE1}"/>
              </a:ext>
            </a:extLst>
          </p:cNvPr>
          <p:cNvSpPr/>
          <p:nvPr/>
        </p:nvSpPr>
        <p:spPr>
          <a:xfrm>
            <a:off x="10622848" y="6542881"/>
            <a:ext cx="8946823" cy="20103282"/>
          </a:xfrm>
          <a:prstGeom prst="rect">
            <a:avLst/>
          </a:prstGeom>
          <a:solidFill>
            <a:srgbClr val="FFF2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6" name="Rectangle 35">
            <a:extLst>
              <a:ext uri="{FF2B5EF4-FFF2-40B4-BE49-F238E27FC236}">
                <a16:creationId xmlns:a16="http://schemas.microsoft.com/office/drawing/2014/main" id="{62347024-E107-4634-810F-35F95A60967C}"/>
              </a:ext>
            </a:extLst>
          </p:cNvPr>
          <p:cNvSpPr/>
          <p:nvPr/>
        </p:nvSpPr>
        <p:spPr>
          <a:xfrm>
            <a:off x="10622846" y="17349708"/>
            <a:ext cx="8920431" cy="587514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Rectangle 14">
            <a:extLst>
              <a:ext uri="{FF2B5EF4-FFF2-40B4-BE49-F238E27FC236}">
                <a16:creationId xmlns:a16="http://schemas.microsoft.com/office/drawing/2014/main" id="{5462E536-AF48-4938-A237-FA4F8A7DB4B9}"/>
              </a:ext>
            </a:extLst>
          </p:cNvPr>
          <p:cNvSpPr/>
          <p:nvPr/>
        </p:nvSpPr>
        <p:spPr>
          <a:xfrm>
            <a:off x="10623544" y="13423682"/>
            <a:ext cx="8946823" cy="368684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Rectangle 10">
            <a:extLst>
              <a:ext uri="{FF2B5EF4-FFF2-40B4-BE49-F238E27FC236}">
                <a16:creationId xmlns:a16="http://schemas.microsoft.com/office/drawing/2014/main" id="{5BC67E20-EDD5-4BB0-9E4E-8E2858A0B118}"/>
              </a:ext>
            </a:extLst>
          </p:cNvPr>
          <p:cNvSpPr/>
          <p:nvPr/>
        </p:nvSpPr>
        <p:spPr>
          <a:xfrm>
            <a:off x="735806" y="6556566"/>
            <a:ext cx="9552351" cy="29056497"/>
          </a:xfrm>
          <a:prstGeom prst="rect">
            <a:avLst/>
          </a:prstGeom>
          <a:solidFill>
            <a:srgbClr val="FFF2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ectangle 7">
            <a:extLst>
              <a:ext uri="{FF2B5EF4-FFF2-40B4-BE49-F238E27FC236}">
                <a16:creationId xmlns:a16="http://schemas.microsoft.com/office/drawing/2014/main" id="{A0F68E24-CA7E-485A-A626-46061684752F}"/>
              </a:ext>
            </a:extLst>
          </p:cNvPr>
          <p:cNvSpPr/>
          <p:nvPr/>
        </p:nvSpPr>
        <p:spPr>
          <a:xfrm>
            <a:off x="6031705" y="751681"/>
            <a:ext cx="18211800" cy="4419600"/>
          </a:xfrm>
          <a:prstGeom prst="rect">
            <a:avLst/>
          </a:prstGeom>
          <a:solidFill>
            <a:srgbClr val="FFF2A0"/>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7000" b="1" dirty="0">
                <a:solidFill>
                  <a:schemeClr val="tx1"/>
                </a:solidFill>
              </a:rPr>
              <a:t>What do dreams really mean? </a:t>
            </a:r>
            <a:br>
              <a:rPr lang="en-GB" sz="7000" dirty="0">
                <a:solidFill>
                  <a:schemeClr val="tx1"/>
                </a:solidFill>
              </a:rPr>
            </a:br>
            <a:r>
              <a:rPr lang="en-GB" sz="7000" dirty="0">
                <a:solidFill>
                  <a:schemeClr val="tx1"/>
                </a:solidFill>
              </a:rPr>
              <a:t>The relationship between dream content, age, recent experienced emotions and crisis episodes in adults</a:t>
            </a:r>
          </a:p>
        </p:txBody>
      </p:sp>
      <p:sp>
        <p:nvSpPr>
          <p:cNvPr id="4" name="TextBox 3">
            <a:extLst>
              <a:ext uri="{FF2B5EF4-FFF2-40B4-BE49-F238E27FC236}">
                <a16:creationId xmlns:a16="http://schemas.microsoft.com/office/drawing/2014/main" id="{E06A6E54-BFD8-45F5-84A0-BF2B3A40535E}"/>
              </a:ext>
            </a:extLst>
          </p:cNvPr>
          <p:cNvSpPr txBox="1"/>
          <p:nvPr/>
        </p:nvSpPr>
        <p:spPr>
          <a:xfrm>
            <a:off x="278606" y="5399146"/>
            <a:ext cx="30275213" cy="923330"/>
          </a:xfrm>
          <a:prstGeom prst="rect">
            <a:avLst/>
          </a:prstGeom>
          <a:noFill/>
        </p:spPr>
        <p:txBody>
          <a:bodyPr wrap="square" rtlCol="0">
            <a:spAutoFit/>
          </a:bodyPr>
          <a:lstStyle/>
          <a:p>
            <a:pPr algn="ctr"/>
            <a:r>
              <a:rPr lang="en-GB" sz="5400" dirty="0"/>
              <a:t>-------------------------------------Nikolay Petrov, Oliver C Robinson, Josie Malinowski-------------------------------------</a:t>
            </a:r>
          </a:p>
        </p:txBody>
      </p:sp>
      <p:sp>
        <p:nvSpPr>
          <p:cNvPr id="16" name="Arrow: Pentagon 15">
            <a:extLst>
              <a:ext uri="{FF2B5EF4-FFF2-40B4-BE49-F238E27FC236}">
                <a16:creationId xmlns:a16="http://schemas.microsoft.com/office/drawing/2014/main" id="{ED2684D7-CC62-4D35-94C8-874D751614A8}"/>
              </a:ext>
            </a:extLst>
          </p:cNvPr>
          <p:cNvSpPr/>
          <p:nvPr/>
        </p:nvSpPr>
        <p:spPr>
          <a:xfrm>
            <a:off x="1117726" y="6916887"/>
            <a:ext cx="7086600" cy="1105495"/>
          </a:xfrm>
          <a:prstGeom prst="homePlate">
            <a:avLst/>
          </a:prstGeom>
          <a:solidFill>
            <a:srgbClr val="FF48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6600" dirty="0">
                <a:solidFill>
                  <a:schemeClr val="tx1"/>
                </a:solidFill>
              </a:rPr>
              <a:t>Background</a:t>
            </a:r>
          </a:p>
        </p:txBody>
      </p:sp>
      <p:sp>
        <p:nvSpPr>
          <p:cNvPr id="18" name="Arrow: Pentagon 17">
            <a:extLst>
              <a:ext uri="{FF2B5EF4-FFF2-40B4-BE49-F238E27FC236}">
                <a16:creationId xmlns:a16="http://schemas.microsoft.com/office/drawing/2014/main" id="{E216747E-9E3D-40E3-895A-2CC9DCE82041}"/>
              </a:ext>
            </a:extLst>
          </p:cNvPr>
          <p:cNvSpPr/>
          <p:nvPr/>
        </p:nvSpPr>
        <p:spPr>
          <a:xfrm>
            <a:off x="1172059" y="21526079"/>
            <a:ext cx="7086600" cy="1105495"/>
          </a:xfrm>
          <a:prstGeom prst="homePlate">
            <a:avLst/>
          </a:prstGeom>
          <a:solidFill>
            <a:srgbClr val="FF48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6600" dirty="0">
                <a:solidFill>
                  <a:schemeClr val="tx1"/>
                </a:solidFill>
              </a:rPr>
              <a:t>Rationale and aim</a:t>
            </a:r>
          </a:p>
        </p:txBody>
      </p:sp>
      <p:sp>
        <p:nvSpPr>
          <p:cNvPr id="19" name="Arrow: Pentagon 18">
            <a:extLst>
              <a:ext uri="{FF2B5EF4-FFF2-40B4-BE49-F238E27FC236}">
                <a16:creationId xmlns:a16="http://schemas.microsoft.com/office/drawing/2014/main" id="{E3E8DA2D-9032-4751-BD11-E6FD3B603C85}"/>
              </a:ext>
            </a:extLst>
          </p:cNvPr>
          <p:cNvSpPr/>
          <p:nvPr/>
        </p:nvSpPr>
        <p:spPr>
          <a:xfrm>
            <a:off x="1172059" y="25305597"/>
            <a:ext cx="8722225" cy="1168987"/>
          </a:xfrm>
          <a:prstGeom prst="homePlate">
            <a:avLst/>
          </a:prstGeom>
          <a:solidFill>
            <a:srgbClr val="FF48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5400" dirty="0">
                <a:solidFill>
                  <a:schemeClr val="tx1"/>
                </a:solidFill>
              </a:rPr>
              <a:t>Hypotheses &amp; Research Qs</a:t>
            </a:r>
            <a:endParaRPr lang="en-GB" sz="6600" dirty="0">
              <a:solidFill>
                <a:schemeClr val="tx1"/>
              </a:solidFill>
            </a:endParaRPr>
          </a:p>
        </p:txBody>
      </p:sp>
      <p:sp>
        <p:nvSpPr>
          <p:cNvPr id="22" name="Arrow: Pentagon 21">
            <a:extLst>
              <a:ext uri="{FF2B5EF4-FFF2-40B4-BE49-F238E27FC236}">
                <a16:creationId xmlns:a16="http://schemas.microsoft.com/office/drawing/2014/main" id="{B33CEBCB-B849-420D-9E7B-E45F0EE424D6}"/>
              </a:ext>
            </a:extLst>
          </p:cNvPr>
          <p:cNvSpPr/>
          <p:nvPr/>
        </p:nvSpPr>
        <p:spPr>
          <a:xfrm>
            <a:off x="10993683" y="6841857"/>
            <a:ext cx="7086600" cy="1105495"/>
          </a:xfrm>
          <a:prstGeom prst="homePlate">
            <a:avLst/>
          </a:prstGeom>
          <a:solidFill>
            <a:srgbClr val="FF48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6600" dirty="0">
                <a:solidFill>
                  <a:schemeClr val="tx1"/>
                </a:solidFill>
              </a:rPr>
              <a:t>Method</a:t>
            </a:r>
          </a:p>
        </p:txBody>
      </p:sp>
      <p:sp>
        <p:nvSpPr>
          <p:cNvPr id="25" name="Arrow: Pentagon 24">
            <a:extLst>
              <a:ext uri="{FF2B5EF4-FFF2-40B4-BE49-F238E27FC236}">
                <a16:creationId xmlns:a16="http://schemas.microsoft.com/office/drawing/2014/main" id="{31265748-1016-4F39-950D-6CD29F100E18}"/>
              </a:ext>
            </a:extLst>
          </p:cNvPr>
          <p:cNvSpPr/>
          <p:nvPr/>
        </p:nvSpPr>
        <p:spPr>
          <a:xfrm>
            <a:off x="10993683" y="27227535"/>
            <a:ext cx="7086600" cy="1105495"/>
          </a:xfrm>
          <a:prstGeom prst="homePlate">
            <a:avLst/>
          </a:prstGeom>
          <a:solidFill>
            <a:srgbClr val="FF4886"/>
          </a:solidFill>
          <a:ln>
            <a:solidFill>
              <a:srgbClr val="FF488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6600" dirty="0">
                <a:solidFill>
                  <a:schemeClr val="tx1"/>
                </a:solidFill>
              </a:rPr>
              <a:t>Findings #1</a:t>
            </a:r>
          </a:p>
        </p:txBody>
      </p:sp>
      <p:sp>
        <p:nvSpPr>
          <p:cNvPr id="27" name="Arrow: Pentagon 26">
            <a:extLst>
              <a:ext uri="{FF2B5EF4-FFF2-40B4-BE49-F238E27FC236}">
                <a16:creationId xmlns:a16="http://schemas.microsoft.com/office/drawing/2014/main" id="{4CECB710-219C-4E16-83F7-DA1228DB8159}"/>
              </a:ext>
            </a:extLst>
          </p:cNvPr>
          <p:cNvSpPr/>
          <p:nvPr/>
        </p:nvSpPr>
        <p:spPr>
          <a:xfrm>
            <a:off x="20395406" y="20162489"/>
            <a:ext cx="7086600" cy="1105495"/>
          </a:xfrm>
          <a:prstGeom prst="homePlate">
            <a:avLst/>
          </a:prstGeom>
          <a:solidFill>
            <a:srgbClr val="FF48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6600" dirty="0">
                <a:solidFill>
                  <a:schemeClr val="tx1"/>
                </a:solidFill>
              </a:rPr>
              <a:t>Discussion</a:t>
            </a:r>
          </a:p>
        </p:txBody>
      </p:sp>
      <p:sp>
        <p:nvSpPr>
          <p:cNvPr id="32" name="Arrow: Pentagon 31">
            <a:extLst>
              <a:ext uri="{FF2B5EF4-FFF2-40B4-BE49-F238E27FC236}">
                <a16:creationId xmlns:a16="http://schemas.microsoft.com/office/drawing/2014/main" id="{4760A70E-6FB8-4F3D-9E7F-067BC890E28A}"/>
              </a:ext>
            </a:extLst>
          </p:cNvPr>
          <p:cNvSpPr/>
          <p:nvPr/>
        </p:nvSpPr>
        <p:spPr>
          <a:xfrm>
            <a:off x="988364" y="39233993"/>
            <a:ext cx="3928090" cy="670952"/>
          </a:xfrm>
          <a:prstGeom prst="homePlate">
            <a:avLst/>
          </a:prstGeom>
          <a:solidFill>
            <a:srgbClr val="FF488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3600" b="1" dirty="0">
                <a:solidFill>
                  <a:schemeClr val="tx1"/>
                </a:solidFill>
              </a:rPr>
              <a:t>References</a:t>
            </a:r>
          </a:p>
        </p:txBody>
      </p:sp>
      <p:sp>
        <p:nvSpPr>
          <p:cNvPr id="2" name="TextBox 1">
            <a:extLst>
              <a:ext uri="{FF2B5EF4-FFF2-40B4-BE49-F238E27FC236}">
                <a16:creationId xmlns:a16="http://schemas.microsoft.com/office/drawing/2014/main" id="{36934AE0-2FD1-4E21-AC19-0120C8E972B3}"/>
              </a:ext>
            </a:extLst>
          </p:cNvPr>
          <p:cNvSpPr txBox="1"/>
          <p:nvPr/>
        </p:nvSpPr>
        <p:spPr>
          <a:xfrm>
            <a:off x="1172059" y="22847762"/>
            <a:ext cx="8996770" cy="2191049"/>
          </a:xfrm>
          <a:prstGeom prst="rect">
            <a:avLst/>
          </a:prstGeom>
          <a:noFill/>
        </p:spPr>
        <p:txBody>
          <a:bodyPr wrap="square" rtlCol="0">
            <a:spAutoFit/>
          </a:bodyPr>
          <a:lstStyle/>
          <a:p>
            <a:pPr>
              <a:lnSpc>
                <a:spcPct val="115000"/>
              </a:lnSpc>
              <a:spcAft>
                <a:spcPts val="1000"/>
              </a:spcAft>
            </a:pPr>
            <a:r>
              <a:rPr lang="en-GB" sz="2400" dirty="0">
                <a:latin typeface="Calibri" panose="020F0502020204030204" pitchFamily="34" charset="0"/>
                <a:ea typeface="Calibri" panose="020F0502020204030204" pitchFamily="34" charset="0"/>
                <a:cs typeface="Times New Roman" panose="02020603050405020304" pitchFamily="18" charset="0"/>
              </a:rPr>
              <a:t>Given that crisis episodes are times of intense emotion and life difficulties, we set the aim of exploring if they are systematically related to dream content, and whether the relationship is different in younger and older adults. We also explored the relationship of emotion to dreams across these two age groups too.</a:t>
            </a:r>
          </a:p>
        </p:txBody>
      </p:sp>
      <p:sp>
        <p:nvSpPr>
          <p:cNvPr id="3" name="TextBox 2">
            <a:extLst>
              <a:ext uri="{FF2B5EF4-FFF2-40B4-BE49-F238E27FC236}">
                <a16:creationId xmlns:a16="http://schemas.microsoft.com/office/drawing/2014/main" id="{F7F15239-62D0-4692-A4E8-B678B26B0FBB}"/>
              </a:ext>
            </a:extLst>
          </p:cNvPr>
          <p:cNvSpPr txBox="1"/>
          <p:nvPr/>
        </p:nvSpPr>
        <p:spPr>
          <a:xfrm>
            <a:off x="1117726" y="26661634"/>
            <a:ext cx="8996771" cy="8843447"/>
          </a:xfrm>
          <a:prstGeom prst="rect">
            <a:avLst/>
          </a:prstGeom>
          <a:noFill/>
        </p:spPr>
        <p:txBody>
          <a:bodyPr wrap="square" rtlCol="0">
            <a:spAutoFit/>
          </a:bodyPr>
          <a:lstStyle/>
          <a:p>
            <a:pPr>
              <a:lnSpc>
                <a:spcPct val="114000"/>
              </a:lnSpc>
            </a:pPr>
            <a:r>
              <a:rPr lang="en-GB" sz="2400" b="1" dirty="0">
                <a:latin typeface="Calibri" panose="020F0502020204030204" pitchFamily="34" charset="0"/>
                <a:ea typeface="Calibri" panose="020F0502020204030204" pitchFamily="34" charset="0"/>
                <a:cs typeface="Arial" panose="020B0604020202020204" pitchFamily="34" charset="0"/>
              </a:rPr>
              <a:t>Hypotheses re. dream emotion by age group</a:t>
            </a:r>
          </a:p>
          <a:p>
            <a:pPr>
              <a:lnSpc>
                <a:spcPct val="114000"/>
              </a:lnSpc>
            </a:pPr>
            <a:r>
              <a:rPr lang="en-GB" sz="2400" dirty="0">
                <a:latin typeface="Calibri" panose="020F0502020204030204" pitchFamily="34" charset="0"/>
                <a:ea typeface="Calibri" panose="020F0502020204030204" pitchFamily="34" charset="0"/>
                <a:cs typeface="Arial" panose="020B0604020202020204" pitchFamily="34" charset="0"/>
              </a:rPr>
              <a:t>In younger adults (aged &lt;40), and older adults (aged 40+)</a:t>
            </a:r>
          </a:p>
          <a:p>
            <a:pPr marL="457200" indent="-457200">
              <a:lnSpc>
                <a:spcPct val="114000"/>
              </a:lnSpc>
              <a:buFont typeface="+mj-lt"/>
              <a:buAutoNum type="arabicPeriod"/>
            </a:pPr>
            <a:r>
              <a:rPr lang="en-GB" sz="2400" dirty="0">
                <a:latin typeface="Calibri" panose="020F0502020204030204" pitchFamily="34" charset="0"/>
                <a:ea typeface="Calibri" panose="020F0502020204030204" pitchFamily="34" charset="0"/>
                <a:cs typeface="Arial" panose="020B0604020202020204" pitchFamily="34" charset="0"/>
              </a:rPr>
              <a:t>The extent of waking life negative emotions over the past week will correlate negatively with the reported emotional valence (low = negative, high = positive) of a recently recalled dream</a:t>
            </a:r>
          </a:p>
          <a:p>
            <a:pPr marL="457200" indent="-457200">
              <a:lnSpc>
                <a:spcPct val="114000"/>
              </a:lnSpc>
              <a:buFont typeface="+mj-lt"/>
              <a:buAutoNum type="arabicPeriod"/>
            </a:pPr>
            <a:r>
              <a:rPr lang="en-GB" sz="2400" dirty="0">
                <a:latin typeface="Calibri" panose="020F0502020204030204" pitchFamily="34" charset="0"/>
                <a:ea typeface="Calibri" panose="020F0502020204030204" pitchFamily="34" charset="0"/>
                <a:cs typeface="Arial" panose="020B0604020202020204" pitchFamily="34" charset="0"/>
              </a:rPr>
              <a:t>The extent of waking life negative emotion over the past week will correlate positively with the reported emotional intensity  of a recently recalled ream</a:t>
            </a:r>
          </a:p>
          <a:p>
            <a:pPr marL="457200" indent="-457200">
              <a:lnSpc>
                <a:spcPct val="114000"/>
              </a:lnSpc>
              <a:buFont typeface="+mj-lt"/>
              <a:buAutoNum type="arabicPeriod"/>
            </a:pPr>
            <a:r>
              <a:rPr lang="en-GB" sz="2400" dirty="0">
                <a:latin typeface="Calibri" panose="020F0502020204030204" pitchFamily="34" charset="0"/>
                <a:ea typeface="Calibri" panose="020F0502020204030204" pitchFamily="34" charset="0"/>
                <a:cs typeface="Arial" panose="020B0604020202020204" pitchFamily="34" charset="0"/>
              </a:rPr>
              <a:t>Waking life positive emotions will not correlate with emotional valence nor emotional intensity of a dream</a:t>
            </a:r>
          </a:p>
          <a:p>
            <a:pPr marL="457200" indent="-457200">
              <a:lnSpc>
                <a:spcPct val="114000"/>
              </a:lnSpc>
              <a:buFont typeface="+mj-lt"/>
              <a:buAutoNum type="arabicPeriod"/>
            </a:pPr>
            <a:endParaRPr lang="en-GB" sz="2400" dirty="0">
              <a:latin typeface="Calibri" panose="020F0502020204030204" pitchFamily="34" charset="0"/>
              <a:ea typeface="Calibri" panose="020F0502020204030204" pitchFamily="34" charset="0"/>
              <a:cs typeface="Arial" panose="020B0604020202020204" pitchFamily="34" charset="0"/>
            </a:endParaRPr>
          </a:p>
          <a:p>
            <a:pPr>
              <a:lnSpc>
                <a:spcPct val="114000"/>
              </a:lnSpc>
            </a:pPr>
            <a:r>
              <a:rPr lang="en-GB" sz="2400" b="1" dirty="0">
                <a:latin typeface="Calibri" panose="020F0502020204030204" pitchFamily="34" charset="0"/>
                <a:ea typeface="Calibri" panose="020F0502020204030204" pitchFamily="34" charset="0"/>
                <a:cs typeface="Arial" panose="020B0604020202020204" pitchFamily="34" charset="0"/>
              </a:rPr>
              <a:t>Exploratory research questions re. dream theme content:</a:t>
            </a:r>
          </a:p>
          <a:p>
            <a:pPr marL="457200" indent="-457200">
              <a:lnSpc>
                <a:spcPct val="114000"/>
              </a:lnSpc>
              <a:buFont typeface="+mj-lt"/>
              <a:buAutoNum type="arabicPeriod"/>
            </a:pPr>
            <a:r>
              <a:rPr lang="en-GB" sz="2400" dirty="0">
                <a:latin typeface="Calibri" panose="020F0502020204030204" pitchFamily="34" charset="0"/>
                <a:ea typeface="Calibri" panose="020F0502020204030204" pitchFamily="34" charset="0"/>
                <a:cs typeface="Arial" panose="020B0604020202020204" pitchFamily="34" charset="0"/>
              </a:rPr>
              <a:t>Do those who self-define as being in a high level of crisis have systematically different thematic dream content than adults who report a low level of crisis?</a:t>
            </a:r>
          </a:p>
          <a:p>
            <a:pPr marL="457200" indent="-457200">
              <a:lnSpc>
                <a:spcPct val="114000"/>
              </a:lnSpc>
              <a:buFont typeface="+mj-lt"/>
              <a:buAutoNum type="arabicPeriod"/>
            </a:pPr>
            <a:r>
              <a:rPr lang="en-GB" sz="2400" dirty="0">
                <a:latin typeface="Calibri" panose="020F0502020204030204" pitchFamily="34" charset="0"/>
                <a:ea typeface="Calibri" panose="020F0502020204030204" pitchFamily="34" charset="0"/>
                <a:cs typeface="Arial" panose="020B0604020202020204" pitchFamily="34" charset="0"/>
              </a:rPr>
              <a:t>Do those who have high levels of waking emotions report systematically different dream theme content to those who report low levels?</a:t>
            </a:r>
          </a:p>
          <a:p>
            <a:pPr marL="457200" indent="-457200">
              <a:lnSpc>
                <a:spcPct val="114000"/>
              </a:lnSpc>
              <a:buFont typeface="+mj-lt"/>
              <a:buAutoNum type="arabicPeriod"/>
            </a:pPr>
            <a:endParaRPr lang="en-GB" sz="2400" dirty="0">
              <a:latin typeface="Calibri" panose="020F0502020204030204" pitchFamily="34" charset="0"/>
              <a:ea typeface="Calibri" panose="020F0502020204030204" pitchFamily="34" charset="0"/>
              <a:cs typeface="Arial" panose="020B0604020202020204" pitchFamily="34" charset="0"/>
            </a:endParaRPr>
          </a:p>
          <a:p>
            <a:pPr>
              <a:lnSpc>
                <a:spcPct val="114000"/>
              </a:lnSpc>
            </a:pPr>
            <a:r>
              <a:rPr lang="en-GB" sz="2400" dirty="0">
                <a:latin typeface="Calibri" panose="020F0502020204030204" pitchFamily="34" charset="0"/>
                <a:ea typeface="Calibri" panose="020F0502020204030204" pitchFamily="34" charset="0"/>
                <a:cs typeface="Arial" panose="020B0604020202020204" pitchFamily="34" charset="0"/>
              </a:rPr>
              <a:t>      </a:t>
            </a:r>
            <a:r>
              <a:rPr lang="en-GB" sz="1600" dirty="0">
                <a:latin typeface="Calibri" panose="020F0502020204030204" pitchFamily="34" charset="0"/>
                <a:ea typeface="Calibri" panose="020F0502020204030204" pitchFamily="34" charset="0"/>
                <a:cs typeface="Arial" panose="020B0604020202020204" pitchFamily="34" charset="0"/>
              </a:rPr>
              <a:t>NB. We did not break these research questions down by age group as the Chi Square analysis did not provide sufficient power with smaller sample groups.</a:t>
            </a:r>
            <a:endParaRPr lang="en-GB" sz="2400" dirty="0">
              <a:latin typeface="Calibri" panose="020F0502020204030204" pitchFamily="34" charset="0"/>
              <a:ea typeface="Calibri" panose="020F0502020204030204" pitchFamily="34" charset="0"/>
              <a:cs typeface="Arial" panose="020B0604020202020204" pitchFamily="34" charset="0"/>
            </a:endParaRPr>
          </a:p>
        </p:txBody>
      </p:sp>
      <p:sp>
        <p:nvSpPr>
          <p:cNvPr id="5" name="TextBox 4">
            <a:extLst>
              <a:ext uri="{FF2B5EF4-FFF2-40B4-BE49-F238E27FC236}">
                <a16:creationId xmlns:a16="http://schemas.microsoft.com/office/drawing/2014/main" id="{B7C6688A-DF21-4BD9-B6B6-86BD4E57E30A}"/>
              </a:ext>
            </a:extLst>
          </p:cNvPr>
          <p:cNvSpPr txBox="1"/>
          <p:nvPr/>
        </p:nvSpPr>
        <p:spPr>
          <a:xfrm>
            <a:off x="10946606" y="8129352"/>
            <a:ext cx="8549595" cy="18908959"/>
          </a:xfrm>
          <a:prstGeom prst="rect">
            <a:avLst/>
          </a:prstGeom>
          <a:noFill/>
        </p:spPr>
        <p:txBody>
          <a:bodyPr wrap="square" rtlCol="0">
            <a:spAutoFit/>
          </a:bodyPr>
          <a:lstStyle/>
          <a:p>
            <a:pPr>
              <a:lnSpc>
                <a:spcPct val="114000"/>
              </a:lnSpc>
            </a:pPr>
            <a:r>
              <a:rPr lang="en-GB" sz="2400" b="1" dirty="0"/>
              <a:t>Participants </a:t>
            </a:r>
          </a:p>
          <a:p>
            <a:pPr>
              <a:lnSpc>
                <a:spcPct val="114000"/>
              </a:lnSpc>
            </a:pPr>
            <a:r>
              <a:rPr lang="en-GB" sz="2400" b="1" dirty="0"/>
              <a:t>N = 248</a:t>
            </a:r>
            <a:r>
              <a:rPr lang="en-GB" sz="2400" dirty="0"/>
              <a:t>; Age: n(age&lt;40) = 143, n(&gt;=40) = 105; Gender – 26.6% male, 72.2% female</a:t>
            </a:r>
            <a:endParaRPr lang="en-GB" sz="2400" dirty="0">
              <a:solidFill>
                <a:srgbClr val="FF0000"/>
              </a:solidFill>
            </a:endParaRPr>
          </a:p>
          <a:p>
            <a:pPr>
              <a:lnSpc>
                <a:spcPct val="114000"/>
              </a:lnSpc>
            </a:pPr>
            <a:endParaRPr lang="en-GB" sz="2400" dirty="0"/>
          </a:p>
          <a:p>
            <a:pPr>
              <a:lnSpc>
                <a:spcPct val="114000"/>
              </a:lnSpc>
            </a:pPr>
            <a:r>
              <a:rPr lang="en-GB" sz="2400" b="1" dirty="0"/>
              <a:t>Measures and qualitative assessments: </a:t>
            </a:r>
          </a:p>
          <a:p>
            <a:pPr marL="342900" indent="-342900">
              <a:lnSpc>
                <a:spcPct val="114000"/>
              </a:lnSpc>
              <a:buFont typeface="Arial" panose="020B0604020202020204" pitchFamily="34" charset="0"/>
              <a:buChar char="•"/>
            </a:pPr>
            <a:r>
              <a:rPr lang="en-GB" sz="2400" dirty="0"/>
              <a:t>Dream emotional intensity and valence scales, 0-9 scale </a:t>
            </a:r>
          </a:p>
          <a:p>
            <a:pPr marL="342900" indent="-342900">
              <a:lnSpc>
                <a:spcPct val="114000"/>
              </a:lnSpc>
              <a:buFont typeface="Arial" panose="020B0604020202020204" pitchFamily="34" charset="0"/>
              <a:buChar char="•"/>
            </a:pPr>
            <a:r>
              <a:rPr lang="en-GB" sz="2400" dirty="0"/>
              <a:t>Crisis Screening Questionnaire CSQ-5</a:t>
            </a:r>
            <a:r>
              <a:rPr lang="en-GB" sz="2400" baseline="30000" dirty="0"/>
              <a:t>15</a:t>
            </a:r>
          </a:p>
          <a:p>
            <a:pPr marL="342900" indent="-342900">
              <a:lnSpc>
                <a:spcPct val="114000"/>
              </a:lnSpc>
              <a:buFont typeface="Arial" panose="020B0604020202020204" pitchFamily="34" charset="0"/>
              <a:buChar char="•"/>
            </a:pPr>
            <a:r>
              <a:rPr lang="en-GB" sz="2400" dirty="0"/>
              <a:t>Single-item affect scales</a:t>
            </a:r>
            <a:r>
              <a:rPr lang="en-GB" sz="2400" baseline="30000" dirty="0"/>
              <a:t>16</a:t>
            </a:r>
          </a:p>
          <a:p>
            <a:pPr marL="342900" indent="-342900">
              <a:lnSpc>
                <a:spcPct val="114000"/>
              </a:lnSpc>
              <a:buFont typeface="Arial" panose="020B0604020202020204" pitchFamily="34" charset="0"/>
              <a:buChar char="•"/>
            </a:pPr>
            <a:r>
              <a:rPr lang="en-GB" sz="2400" dirty="0"/>
              <a:t>Most Recent Dream protocol – a written description of a dream recalled from the past two weeks</a:t>
            </a:r>
            <a:r>
              <a:rPr lang="en-GB" sz="2400" baseline="30000" dirty="0"/>
              <a:t>17</a:t>
            </a:r>
            <a:endParaRPr lang="en-GB" sz="2400" dirty="0"/>
          </a:p>
          <a:p>
            <a:pPr marL="342900" indent="-342900">
              <a:lnSpc>
                <a:spcPct val="114000"/>
              </a:lnSpc>
              <a:buFont typeface="Arial" panose="020B0604020202020204" pitchFamily="34" charset="0"/>
              <a:buChar char="•"/>
            </a:pPr>
            <a:endParaRPr lang="en-GB" sz="2400" dirty="0"/>
          </a:p>
          <a:p>
            <a:pPr>
              <a:lnSpc>
                <a:spcPct val="114000"/>
              </a:lnSpc>
            </a:pPr>
            <a:r>
              <a:rPr lang="en-GB" sz="2200" b="1" dirty="0"/>
              <a:t>EXAMPLE ‘MOST RECENT DREAM’ REPORTS:</a:t>
            </a:r>
          </a:p>
          <a:p>
            <a:pPr>
              <a:lnSpc>
                <a:spcPct val="114000"/>
              </a:lnSpc>
            </a:pPr>
            <a:endParaRPr lang="en-GB" sz="2200" i="1" dirty="0"/>
          </a:p>
          <a:p>
            <a:pPr>
              <a:lnSpc>
                <a:spcPct val="114000"/>
              </a:lnSpc>
            </a:pPr>
            <a:r>
              <a:rPr lang="en-GB" sz="2200" b="1" dirty="0"/>
              <a:t>Male, Age 28, Valence = 8, Intensity = 6 </a:t>
            </a:r>
            <a:r>
              <a:rPr lang="en-GB" sz="2200" i="1" dirty="0"/>
              <a:t>“Unfamiliar setting characterised by a stunningly beautiful natural setting. As I walked through more and more beauty revealed itself, initially, there were no people in the dream but a few animals were dispersed in the background. I was filled with profound peace and awe. At one point I took a turn and entered a posh restaurant integrated into the natural setting. There were plenty of tables with a few people dining. On most tables, there were multiple plates of beef steaks with varying doneness. I felt a sense of choice, plenitude and peace.“</a:t>
            </a:r>
          </a:p>
          <a:p>
            <a:pPr>
              <a:lnSpc>
                <a:spcPct val="114000"/>
              </a:lnSpc>
            </a:pPr>
            <a:endParaRPr lang="en-GB" sz="2200" i="1" dirty="0"/>
          </a:p>
          <a:p>
            <a:pPr>
              <a:lnSpc>
                <a:spcPct val="114000"/>
              </a:lnSpc>
            </a:pPr>
            <a:r>
              <a:rPr lang="en-GB" sz="2200" b="1" dirty="0"/>
              <a:t>Female, Age 28, Valence = 0, Intensity = 9. </a:t>
            </a:r>
            <a:r>
              <a:rPr lang="en-GB" sz="2200" i="1" dirty="0"/>
              <a:t>“I dreamt of me and my father aged 51 going to a bar to have a catch up, the place was unfamiliar with lots of arch bars and restaurants to choose from but looked like London. My sister aged 31 and her husband aged 33 kindly offered to </a:t>
            </a:r>
            <a:r>
              <a:rPr lang="en-GB" sz="2200" i="1" dirty="0" err="1"/>
              <a:t>petsit</a:t>
            </a:r>
            <a:r>
              <a:rPr lang="en-GB" sz="2200" i="1" dirty="0"/>
              <a:t> my dog as I didn't want to leave him on his own. We agreed they would bring him to the bar where me and my father will be after 2 hours. A few hours passed and no one showed up. I tried calling my sister but her phone was switched off, the number you are calling automated message was played in Lithuanian not English, which I found very strange since I don't use Lithuanian language since moving to UK 9 years ago in my day to day life. I then tried calling her husband, who eventually picked up the phone and was crying down the phone. He explained that he was playing with my dog and accidentally choked him to death, he couldn't explain how this happened. I was devastated, angry and started crying as well, it was very unpleasant dream, I immediately woke up. “</a:t>
            </a:r>
          </a:p>
          <a:p>
            <a:pPr>
              <a:lnSpc>
                <a:spcPct val="114000"/>
              </a:lnSpc>
            </a:pPr>
            <a:endParaRPr lang="en-GB" sz="2400" i="1" dirty="0"/>
          </a:p>
          <a:p>
            <a:pPr>
              <a:lnSpc>
                <a:spcPct val="114000"/>
              </a:lnSpc>
            </a:pPr>
            <a:r>
              <a:rPr lang="en-GB" sz="2400" b="1" dirty="0"/>
              <a:t>Micro-thematic analysis</a:t>
            </a:r>
          </a:p>
          <a:p>
            <a:pPr>
              <a:lnSpc>
                <a:spcPct val="114000"/>
              </a:lnSpc>
            </a:pPr>
            <a:r>
              <a:rPr lang="en-GB" sz="2400" dirty="0"/>
              <a:t>12 themes were used to thematically categorise dream content, deductively derived from crisis theory, from the Hall-Van de Castle dream coding system</a:t>
            </a:r>
            <a:r>
              <a:rPr lang="en-GB" sz="2400" baseline="30000" dirty="0"/>
              <a:t>18</a:t>
            </a:r>
            <a:r>
              <a:rPr lang="en-GB" sz="2400" dirty="0"/>
              <a:t>, and amended following an inductive analysis of 30 random dreams from the study. See column 1 of Table 2 for names of themes. Inter-rater reliability was calculated at 88%. Resulting codes were turned into frequencies for analysis. </a:t>
            </a:r>
          </a:p>
        </p:txBody>
      </p:sp>
      <p:graphicFrame>
        <p:nvGraphicFramePr>
          <p:cNvPr id="6" name="Table 5">
            <a:extLst>
              <a:ext uri="{FF2B5EF4-FFF2-40B4-BE49-F238E27FC236}">
                <a16:creationId xmlns:a16="http://schemas.microsoft.com/office/drawing/2014/main" id="{C3497A92-A9FA-43A6-8362-2FD66662DE48}"/>
              </a:ext>
            </a:extLst>
          </p:cNvPr>
          <p:cNvGraphicFramePr>
            <a:graphicFrameLocks noGrp="1"/>
          </p:cNvGraphicFramePr>
          <p:nvPr>
            <p:extLst>
              <p:ext uri="{D42A27DB-BD31-4B8C-83A1-F6EECF244321}">
                <p14:modId xmlns:p14="http://schemas.microsoft.com/office/powerpoint/2010/main" val="3011723820"/>
              </p:ext>
            </p:extLst>
          </p:nvPr>
        </p:nvGraphicFramePr>
        <p:xfrm>
          <a:off x="10794206" y="30926881"/>
          <a:ext cx="8705580" cy="4453644"/>
        </p:xfrm>
        <a:graphic>
          <a:graphicData uri="http://schemas.openxmlformats.org/drawingml/2006/table">
            <a:tbl>
              <a:tblPr firstRow="1" firstCol="1" bandRow="1">
                <a:tableStyleId>{125E5076-3810-47DD-B79F-674D7AD40C01}</a:tableStyleId>
              </a:tblPr>
              <a:tblGrid>
                <a:gridCol w="2791272">
                  <a:extLst>
                    <a:ext uri="{9D8B030D-6E8A-4147-A177-3AD203B41FA5}">
                      <a16:colId xmlns:a16="http://schemas.microsoft.com/office/drawing/2014/main" val="2822677000"/>
                    </a:ext>
                  </a:extLst>
                </a:gridCol>
                <a:gridCol w="1585221">
                  <a:extLst>
                    <a:ext uri="{9D8B030D-6E8A-4147-A177-3AD203B41FA5}">
                      <a16:colId xmlns:a16="http://schemas.microsoft.com/office/drawing/2014/main" val="3352527568"/>
                    </a:ext>
                  </a:extLst>
                </a:gridCol>
                <a:gridCol w="1509135">
                  <a:extLst>
                    <a:ext uri="{9D8B030D-6E8A-4147-A177-3AD203B41FA5}">
                      <a16:colId xmlns:a16="http://schemas.microsoft.com/office/drawing/2014/main" val="4027181365"/>
                    </a:ext>
                  </a:extLst>
                </a:gridCol>
                <a:gridCol w="1450087">
                  <a:extLst>
                    <a:ext uri="{9D8B030D-6E8A-4147-A177-3AD203B41FA5}">
                      <a16:colId xmlns:a16="http://schemas.microsoft.com/office/drawing/2014/main" val="828024937"/>
                    </a:ext>
                  </a:extLst>
                </a:gridCol>
                <a:gridCol w="1369865">
                  <a:extLst>
                    <a:ext uri="{9D8B030D-6E8A-4147-A177-3AD203B41FA5}">
                      <a16:colId xmlns:a16="http://schemas.microsoft.com/office/drawing/2014/main" val="3135083157"/>
                    </a:ext>
                  </a:extLst>
                </a:gridCol>
              </a:tblGrid>
              <a:tr h="397921">
                <a:tc>
                  <a:txBody>
                    <a:bodyPr/>
                    <a:lstStyle/>
                    <a:p>
                      <a:pPr>
                        <a:lnSpc>
                          <a:spcPct val="115000"/>
                        </a:lnSpc>
                        <a:spcAft>
                          <a:spcPts val="0"/>
                        </a:spcAft>
                      </a:pPr>
                      <a:r>
                        <a:rPr lang="en-GB" sz="2400" dirty="0">
                          <a:effectLst/>
                        </a:rPr>
                        <a:t> TABLE 1</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lvl="0" indent="0" algn="ctr" defTabSz="914400" rtl="0" eaLnBrk="1" fontAlgn="auto" latinLnBrk="0" hangingPunct="1">
                        <a:lnSpc>
                          <a:spcPct val="115000"/>
                        </a:lnSpc>
                        <a:spcBef>
                          <a:spcPts val="0"/>
                        </a:spcBef>
                        <a:spcAft>
                          <a:spcPts val="0"/>
                        </a:spcAft>
                        <a:buClrTx/>
                        <a:buSzTx/>
                        <a:buFontTx/>
                        <a:buNone/>
                        <a:tabLst/>
                        <a:defRPr/>
                      </a:pPr>
                      <a:r>
                        <a:rPr lang="en-GB" sz="2400" dirty="0">
                          <a:effectLst/>
                        </a:rPr>
                        <a:t>    Dream Valence</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GB"/>
                    </a:p>
                  </a:txBody>
                  <a:tcPr/>
                </a:tc>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2400" dirty="0">
                          <a:effectLst/>
                        </a:rPr>
                        <a:t>Dream Intensity</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GB"/>
                    </a:p>
                  </a:txBody>
                  <a:tcPr/>
                </a:tc>
                <a:extLst>
                  <a:ext uri="{0D108BD9-81ED-4DB2-BD59-A6C34878D82A}">
                    <a16:rowId xmlns:a16="http://schemas.microsoft.com/office/drawing/2014/main" val="813120341"/>
                  </a:ext>
                </a:extLst>
              </a:tr>
              <a:tr h="397921">
                <a:tc>
                  <a:txBody>
                    <a:bodyPr/>
                    <a:lstStyle/>
                    <a:p>
                      <a:pPr>
                        <a:lnSpc>
                          <a:spcPct val="115000"/>
                        </a:lnSpc>
                        <a:spcAft>
                          <a:spcPts val="0"/>
                        </a:spcAft>
                      </a:pPr>
                      <a:r>
                        <a:rPr lang="en-GB" sz="2400" dirty="0">
                          <a:effectLst/>
                        </a:rPr>
                        <a:t>Waking life</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a:lnSpc>
                          <a:spcPct val="115000"/>
                        </a:lnSpc>
                        <a:spcAft>
                          <a:spcPts val="0"/>
                        </a:spcAft>
                      </a:pPr>
                      <a:r>
                        <a:rPr lang="en-GB" sz="2400" dirty="0">
                          <a:effectLst/>
                        </a:rPr>
                        <a:t>Age &lt;40</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a:lnSpc>
                          <a:spcPct val="115000"/>
                        </a:lnSpc>
                        <a:spcAft>
                          <a:spcPts val="0"/>
                        </a:spcAft>
                      </a:pPr>
                      <a:r>
                        <a:rPr lang="en-GB" sz="2400" dirty="0">
                          <a:effectLst/>
                        </a:rPr>
                        <a:t>Age 40+</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a:lnSpc>
                          <a:spcPct val="115000"/>
                        </a:lnSpc>
                        <a:spcAft>
                          <a:spcPts val="0"/>
                        </a:spcAft>
                      </a:pPr>
                      <a:r>
                        <a:rPr lang="en-GB" sz="2400" dirty="0">
                          <a:effectLst/>
                        </a:rPr>
                        <a:t>Age &lt;40</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a:lnSpc>
                          <a:spcPct val="115000"/>
                        </a:lnSpc>
                        <a:spcAft>
                          <a:spcPts val="0"/>
                        </a:spcAft>
                      </a:pPr>
                      <a:r>
                        <a:rPr lang="en-GB" sz="2400" dirty="0">
                          <a:effectLst/>
                        </a:rPr>
                        <a:t>Age 40+</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799505483"/>
                  </a:ext>
                </a:extLst>
              </a:tr>
              <a:tr h="487775">
                <a:tc>
                  <a:txBody>
                    <a:bodyPr/>
                    <a:lstStyle/>
                    <a:p>
                      <a:pPr marL="457200">
                        <a:lnSpc>
                          <a:spcPct val="115000"/>
                        </a:lnSpc>
                        <a:spcAft>
                          <a:spcPts val="0"/>
                        </a:spcAft>
                      </a:pPr>
                      <a:r>
                        <a:rPr lang="en-GB" sz="2400" dirty="0">
                          <a:effectLst/>
                        </a:rPr>
                        <a:t>Stressed</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a:lnSpc>
                          <a:spcPct val="115000"/>
                        </a:lnSpc>
                        <a:spcAft>
                          <a:spcPts val="0"/>
                        </a:spcAft>
                      </a:pPr>
                      <a:r>
                        <a:rPr lang="en-GB" sz="2400" dirty="0">
                          <a:effectLst/>
                        </a:rPr>
                        <a:t>-.14</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a:lnSpc>
                          <a:spcPct val="115000"/>
                        </a:lnSpc>
                        <a:spcAft>
                          <a:spcPts val="0"/>
                        </a:spcAft>
                      </a:pPr>
                      <a:r>
                        <a:rPr lang="en-GB" sz="2400" dirty="0">
                          <a:effectLst/>
                        </a:rPr>
                        <a:t>-.15</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a:lnSpc>
                          <a:spcPct val="115000"/>
                        </a:lnSpc>
                        <a:spcAft>
                          <a:spcPts val="0"/>
                        </a:spcAft>
                      </a:pPr>
                      <a:r>
                        <a:rPr lang="en-GB" sz="2400" dirty="0">
                          <a:effectLst/>
                        </a:rPr>
                        <a:t>.01</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a:lnSpc>
                          <a:spcPct val="115000"/>
                        </a:lnSpc>
                        <a:spcAft>
                          <a:spcPts val="0"/>
                        </a:spcAft>
                      </a:pPr>
                      <a:r>
                        <a:rPr lang="en-GB" sz="2400" b="1" dirty="0">
                          <a:solidFill>
                            <a:srgbClr val="92D050"/>
                          </a:solidFill>
                          <a:effectLst/>
                        </a:rPr>
                        <a:t>.18*</a:t>
                      </a:r>
                      <a:endParaRPr lang="en-GB" sz="2400" b="1" dirty="0">
                        <a:solidFill>
                          <a:srgbClr val="92D05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2944935773"/>
                  </a:ext>
                </a:extLst>
              </a:tr>
              <a:tr h="494883">
                <a:tc>
                  <a:txBody>
                    <a:bodyPr/>
                    <a:lstStyle/>
                    <a:p>
                      <a:pPr marL="457200">
                        <a:lnSpc>
                          <a:spcPct val="115000"/>
                        </a:lnSpc>
                        <a:spcAft>
                          <a:spcPts val="0"/>
                        </a:spcAft>
                      </a:pPr>
                      <a:r>
                        <a:rPr lang="en-GB" sz="2400" dirty="0">
                          <a:effectLst/>
                        </a:rPr>
                        <a:t>Worried</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a:lnSpc>
                          <a:spcPct val="115000"/>
                        </a:lnSpc>
                        <a:spcAft>
                          <a:spcPts val="0"/>
                        </a:spcAft>
                      </a:pPr>
                      <a:r>
                        <a:rPr lang="en-GB" sz="2400" b="1" dirty="0">
                          <a:solidFill>
                            <a:srgbClr val="92D050"/>
                          </a:solidFill>
                          <a:effectLst/>
                        </a:rPr>
                        <a:t>-.20**</a:t>
                      </a:r>
                      <a:endParaRPr lang="en-GB" sz="2400" b="1" dirty="0">
                        <a:solidFill>
                          <a:srgbClr val="92D05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a:lnSpc>
                          <a:spcPct val="115000"/>
                        </a:lnSpc>
                        <a:spcAft>
                          <a:spcPts val="0"/>
                        </a:spcAft>
                      </a:pPr>
                      <a:r>
                        <a:rPr lang="en-GB" sz="2400" dirty="0">
                          <a:effectLst/>
                        </a:rPr>
                        <a:t>-.10</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a:lnSpc>
                          <a:spcPct val="115000"/>
                        </a:lnSpc>
                        <a:spcAft>
                          <a:spcPts val="0"/>
                        </a:spcAft>
                      </a:pPr>
                      <a:r>
                        <a:rPr lang="en-GB" sz="2400" dirty="0">
                          <a:effectLst/>
                        </a:rPr>
                        <a:t>.06</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a:lnSpc>
                          <a:spcPct val="115000"/>
                        </a:lnSpc>
                        <a:spcAft>
                          <a:spcPts val="0"/>
                        </a:spcAft>
                      </a:pPr>
                      <a:r>
                        <a:rPr lang="en-GB" sz="2400" b="1" dirty="0">
                          <a:solidFill>
                            <a:srgbClr val="92D050"/>
                          </a:solidFill>
                          <a:effectLst/>
                        </a:rPr>
                        <a:t>.23*</a:t>
                      </a:r>
                      <a:endParaRPr lang="en-GB" sz="2400" b="1" dirty="0">
                        <a:solidFill>
                          <a:srgbClr val="92D05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2592368660"/>
                  </a:ext>
                </a:extLst>
              </a:tr>
              <a:tr h="507943">
                <a:tc>
                  <a:txBody>
                    <a:bodyPr/>
                    <a:lstStyle/>
                    <a:p>
                      <a:pPr marL="457200">
                        <a:lnSpc>
                          <a:spcPct val="115000"/>
                        </a:lnSpc>
                        <a:spcAft>
                          <a:spcPts val="0"/>
                        </a:spcAft>
                      </a:pPr>
                      <a:r>
                        <a:rPr lang="en-GB" sz="2400" dirty="0">
                          <a:effectLst/>
                        </a:rPr>
                        <a:t>Miserable</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a:lnSpc>
                          <a:spcPct val="115000"/>
                        </a:lnSpc>
                        <a:spcAft>
                          <a:spcPts val="0"/>
                        </a:spcAft>
                      </a:pPr>
                      <a:r>
                        <a:rPr lang="en-GB" sz="2400" dirty="0">
                          <a:effectLst/>
                        </a:rPr>
                        <a:t>.02</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a:lnSpc>
                          <a:spcPct val="115000"/>
                        </a:lnSpc>
                        <a:spcAft>
                          <a:spcPts val="0"/>
                        </a:spcAft>
                      </a:pPr>
                      <a:r>
                        <a:rPr lang="en-GB" sz="2400" dirty="0">
                          <a:effectLst/>
                        </a:rPr>
                        <a:t>-.03</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a:lnSpc>
                          <a:spcPct val="115000"/>
                        </a:lnSpc>
                        <a:spcAft>
                          <a:spcPts val="0"/>
                        </a:spcAft>
                      </a:pPr>
                      <a:r>
                        <a:rPr lang="en-GB" sz="2400" dirty="0">
                          <a:effectLst/>
                        </a:rPr>
                        <a:t>.01</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a:lnSpc>
                          <a:spcPct val="115000"/>
                        </a:lnSpc>
                        <a:spcAft>
                          <a:spcPts val="0"/>
                        </a:spcAft>
                      </a:pPr>
                      <a:r>
                        <a:rPr lang="en-GB" sz="2400" b="1" dirty="0">
                          <a:solidFill>
                            <a:srgbClr val="92D050"/>
                          </a:solidFill>
                          <a:effectLst/>
                        </a:rPr>
                        <a:t>.18*</a:t>
                      </a:r>
                      <a:endParaRPr lang="en-GB" sz="2400" b="1" dirty="0">
                        <a:solidFill>
                          <a:srgbClr val="92D05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3822529636"/>
                  </a:ext>
                </a:extLst>
              </a:tr>
              <a:tr h="534885">
                <a:tc>
                  <a:txBody>
                    <a:bodyPr/>
                    <a:lstStyle/>
                    <a:p>
                      <a:pPr marL="457200">
                        <a:lnSpc>
                          <a:spcPct val="115000"/>
                        </a:lnSpc>
                        <a:spcAft>
                          <a:spcPts val="0"/>
                        </a:spcAft>
                      </a:pPr>
                      <a:r>
                        <a:rPr lang="en-GB" sz="2400">
                          <a:effectLst/>
                        </a:rPr>
                        <a:t>Angry</a:t>
                      </a:r>
                      <a:endParaRPr lang="en-GB"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a:lnSpc>
                          <a:spcPct val="115000"/>
                        </a:lnSpc>
                        <a:spcAft>
                          <a:spcPts val="0"/>
                        </a:spcAft>
                      </a:pPr>
                      <a:r>
                        <a:rPr lang="en-GB" sz="2400" dirty="0">
                          <a:effectLst/>
                        </a:rPr>
                        <a:t>-.01</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a:lnSpc>
                          <a:spcPct val="115000"/>
                        </a:lnSpc>
                        <a:spcAft>
                          <a:spcPts val="0"/>
                        </a:spcAft>
                      </a:pPr>
                      <a:r>
                        <a:rPr lang="en-GB" sz="2400" dirty="0">
                          <a:effectLst/>
                        </a:rPr>
                        <a:t>-.06</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a:lnSpc>
                          <a:spcPct val="115000"/>
                        </a:lnSpc>
                        <a:spcAft>
                          <a:spcPts val="0"/>
                        </a:spcAft>
                      </a:pPr>
                      <a:r>
                        <a:rPr lang="en-GB" sz="2400" dirty="0">
                          <a:effectLst/>
                        </a:rPr>
                        <a:t>.05</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a:lnSpc>
                          <a:spcPct val="115000"/>
                        </a:lnSpc>
                        <a:spcAft>
                          <a:spcPts val="0"/>
                        </a:spcAft>
                      </a:pPr>
                      <a:r>
                        <a:rPr lang="en-GB" sz="2400" dirty="0">
                          <a:effectLst/>
                        </a:rPr>
                        <a:t>.09</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4275840027"/>
                  </a:ext>
                </a:extLst>
              </a:tr>
              <a:tr h="586870">
                <a:tc>
                  <a:txBody>
                    <a:bodyPr/>
                    <a:lstStyle/>
                    <a:p>
                      <a:pPr marL="457200">
                        <a:lnSpc>
                          <a:spcPct val="115000"/>
                        </a:lnSpc>
                        <a:spcAft>
                          <a:spcPts val="0"/>
                        </a:spcAft>
                      </a:pPr>
                      <a:r>
                        <a:rPr lang="en-GB" sz="2400">
                          <a:effectLst/>
                        </a:rPr>
                        <a:t>Happiness</a:t>
                      </a:r>
                      <a:endParaRPr lang="en-GB" sz="24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a:lnSpc>
                          <a:spcPct val="115000"/>
                        </a:lnSpc>
                        <a:spcAft>
                          <a:spcPts val="0"/>
                        </a:spcAft>
                      </a:pPr>
                      <a:r>
                        <a:rPr lang="en-GB" sz="2400" dirty="0">
                          <a:effectLst/>
                        </a:rPr>
                        <a:t>0.08</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a:lnSpc>
                          <a:spcPct val="115000"/>
                        </a:lnSpc>
                        <a:spcAft>
                          <a:spcPts val="0"/>
                        </a:spcAft>
                      </a:pPr>
                      <a:r>
                        <a:rPr lang="en-GB" sz="2400" dirty="0">
                          <a:effectLst/>
                        </a:rPr>
                        <a:t>.07</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a:lnSpc>
                          <a:spcPct val="115000"/>
                        </a:lnSpc>
                        <a:spcAft>
                          <a:spcPts val="0"/>
                        </a:spcAft>
                      </a:pPr>
                      <a:r>
                        <a:rPr lang="en-GB" sz="2400" dirty="0">
                          <a:effectLst/>
                        </a:rPr>
                        <a:t>.00</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a:lnSpc>
                          <a:spcPct val="115000"/>
                        </a:lnSpc>
                        <a:spcAft>
                          <a:spcPts val="0"/>
                        </a:spcAft>
                      </a:pPr>
                      <a:r>
                        <a:rPr lang="en-GB" sz="2400" b="1" dirty="0">
                          <a:solidFill>
                            <a:srgbClr val="92D050"/>
                          </a:solidFill>
                          <a:effectLst/>
                        </a:rPr>
                        <a:t>-.20*</a:t>
                      </a:r>
                      <a:endParaRPr lang="en-GB" sz="2400" b="1" dirty="0">
                        <a:solidFill>
                          <a:srgbClr val="92D05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3349256629"/>
                  </a:ext>
                </a:extLst>
              </a:tr>
              <a:tr h="478002">
                <a:tc>
                  <a:txBody>
                    <a:bodyPr/>
                    <a:lstStyle/>
                    <a:p>
                      <a:pPr marL="457200">
                        <a:lnSpc>
                          <a:spcPct val="115000"/>
                        </a:lnSpc>
                        <a:spcAft>
                          <a:spcPts val="0"/>
                        </a:spcAft>
                      </a:pPr>
                      <a:r>
                        <a:rPr lang="en-GB" sz="2400" dirty="0">
                          <a:effectLst/>
                        </a:rPr>
                        <a:t>Enjoyment</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a:lnSpc>
                          <a:spcPct val="115000"/>
                        </a:lnSpc>
                        <a:spcAft>
                          <a:spcPts val="0"/>
                        </a:spcAft>
                      </a:pPr>
                      <a:r>
                        <a:rPr lang="en-GB" sz="2400" dirty="0">
                          <a:effectLst/>
                        </a:rPr>
                        <a:t>-.01</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a:lnSpc>
                          <a:spcPct val="115000"/>
                        </a:lnSpc>
                        <a:spcAft>
                          <a:spcPts val="0"/>
                        </a:spcAft>
                      </a:pPr>
                      <a:r>
                        <a:rPr lang="en-GB" sz="2400" dirty="0">
                          <a:effectLst/>
                        </a:rPr>
                        <a:t>-.01</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a:lnSpc>
                          <a:spcPct val="115000"/>
                        </a:lnSpc>
                        <a:spcAft>
                          <a:spcPts val="0"/>
                        </a:spcAft>
                      </a:pPr>
                      <a:r>
                        <a:rPr lang="en-GB" sz="2400" dirty="0">
                          <a:effectLst/>
                        </a:rPr>
                        <a:t>.02</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a:lnSpc>
                          <a:spcPct val="115000"/>
                        </a:lnSpc>
                        <a:spcAft>
                          <a:spcPts val="0"/>
                        </a:spcAft>
                      </a:pPr>
                      <a:r>
                        <a:rPr lang="en-GB" sz="2400" b="1" dirty="0">
                          <a:solidFill>
                            <a:srgbClr val="92D050"/>
                          </a:solidFill>
                          <a:effectLst/>
                        </a:rPr>
                        <a:t>-.20*</a:t>
                      </a:r>
                      <a:endParaRPr lang="en-GB" sz="2400" b="1" dirty="0">
                        <a:solidFill>
                          <a:srgbClr val="92D05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2605203561"/>
                  </a:ext>
                </a:extLst>
              </a:tr>
              <a:tr h="478002">
                <a:tc>
                  <a:txBody>
                    <a:bodyPr/>
                    <a:lstStyle/>
                    <a:p>
                      <a:pPr marL="457200">
                        <a:lnSpc>
                          <a:spcPct val="115000"/>
                        </a:lnSpc>
                        <a:spcAft>
                          <a:spcPts val="0"/>
                        </a:spcAft>
                      </a:pPr>
                      <a:r>
                        <a:rPr lang="en-US" sz="2400" dirty="0">
                          <a:effectLst/>
                          <a:latin typeface="Calibri" panose="020F0502020204030204" pitchFamily="34" charset="0"/>
                          <a:ea typeface="Calibri" panose="020F0502020204030204" pitchFamily="34" charset="0"/>
                          <a:cs typeface="Times New Roman" panose="02020603050405020304" pitchFamily="18" charset="0"/>
                        </a:rPr>
                        <a:t>Crisis</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a:lnSpc>
                          <a:spcPct val="115000"/>
                        </a:lnSpc>
                        <a:spcAft>
                          <a:spcPts val="0"/>
                        </a:spcAft>
                      </a:pPr>
                      <a:r>
                        <a:rPr lang="en-US" sz="2400" b="1" dirty="0">
                          <a:solidFill>
                            <a:srgbClr val="92D050"/>
                          </a:solidFill>
                          <a:effectLst/>
                          <a:latin typeface="Calibri" panose="020F0502020204030204" pitchFamily="34" charset="0"/>
                          <a:ea typeface="Calibri" panose="020F0502020204030204" pitchFamily="34" charset="0"/>
                          <a:cs typeface="Times New Roman" panose="02020603050405020304" pitchFamily="18" charset="0"/>
                        </a:rPr>
                        <a:t>.19*</a:t>
                      </a:r>
                      <a:endParaRPr lang="en-GB" sz="2400" b="1" dirty="0">
                        <a:solidFill>
                          <a:srgbClr val="92D05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a:lnSpc>
                          <a:spcPct val="115000"/>
                        </a:lnSpc>
                        <a:spcAft>
                          <a:spcPts val="0"/>
                        </a:spcAft>
                      </a:pPr>
                      <a:r>
                        <a:rPr lang="en-US" sz="2400" dirty="0">
                          <a:effectLst/>
                          <a:latin typeface="Calibri" panose="020F0502020204030204" pitchFamily="34" charset="0"/>
                          <a:ea typeface="Calibri" panose="020F0502020204030204" pitchFamily="34" charset="0"/>
                          <a:cs typeface="Times New Roman" panose="02020603050405020304" pitchFamily="18" charset="0"/>
                        </a:rPr>
                        <a:t>.12</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a:lnSpc>
                          <a:spcPct val="115000"/>
                        </a:lnSpc>
                        <a:spcAft>
                          <a:spcPts val="0"/>
                        </a:spcAft>
                      </a:pPr>
                      <a:r>
                        <a:rPr lang="en-US" sz="2400" dirty="0">
                          <a:effectLst/>
                          <a:latin typeface="Calibri" panose="020F0502020204030204" pitchFamily="34" charset="0"/>
                          <a:ea typeface="Calibri" panose="020F0502020204030204" pitchFamily="34" charset="0"/>
                          <a:cs typeface="Times New Roman" panose="02020603050405020304" pitchFamily="18" charset="0"/>
                        </a:rPr>
                        <a:t>-.01</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ctr">
                        <a:lnSpc>
                          <a:spcPct val="115000"/>
                        </a:lnSpc>
                        <a:spcAft>
                          <a:spcPts val="0"/>
                        </a:spcAft>
                      </a:pPr>
                      <a:r>
                        <a:rPr lang="en-US" sz="2400" b="1" dirty="0">
                          <a:solidFill>
                            <a:srgbClr val="92D050"/>
                          </a:solidFill>
                          <a:effectLst/>
                          <a:latin typeface="Calibri" panose="020F0502020204030204" pitchFamily="34" charset="0"/>
                          <a:ea typeface="Calibri" panose="020F0502020204030204" pitchFamily="34" charset="0"/>
                          <a:cs typeface="Times New Roman" panose="02020603050405020304" pitchFamily="18" charset="0"/>
                        </a:rPr>
                        <a:t>.27**</a:t>
                      </a:r>
                      <a:endParaRPr lang="en-GB" sz="2400" b="1" dirty="0">
                        <a:solidFill>
                          <a:srgbClr val="92D05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1930877466"/>
                  </a:ext>
                </a:extLst>
              </a:tr>
            </a:tbl>
          </a:graphicData>
        </a:graphic>
      </p:graphicFrame>
      <p:sp>
        <p:nvSpPr>
          <p:cNvPr id="7" name="TextBox 6">
            <a:extLst>
              <a:ext uri="{FF2B5EF4-FFF2-40B4-BE49-F238E27FC236}">
                <a16:creationId xmlns:a16="http://schemas.microsoft.com/office/drawing/2014/main" id="{274E921A-10A5-49EC-AED3-CD028B74C9B1}"/>
              </a:ext>
            </a:extLst>
          </p:cNvPr>
          <p:cNvSpPr txBox="1"/>
          <p:nvPr/>
        </p:nvSpPr>
        <p:spPr>
          <a:xfrm>
            <a:off x="10959021" y="35570386"/>
            <a:ext cx="8001000" cy="925125"/>
          </a:xfrm>
          <a:prstGeom prst="rect">
            <a:avLst/>
          </a:prstGeom>
          <a:noFill/>
        </p:spPr>
        <p:txBody>
          <a:bodyPr wrap="square" rtlCol="0">
            <a:spAutoFit/>
          </a:bodyPr>
          <a:lstStyle/>
          <a:p>
            <a:pPr>
              <a:lnSpc>
                <a:spcPct val="115000"/>
              </a:lnSpc>
              <a:spcAft>
                <a:spcPts val="1000"/>
              </a:spcAft>
            </a:pPr>
            <a:r>
              <a:rPr lang="en-GB" sz="1600" dirty="0">
                <a:latin typeface="Calibri" panose="020F0502020204030204" pitchFamily="34" charset="0"/>
                <a:ea typeface="Calibri" panose="020F0502020204030204" pitchFamily="34" charset="0"/>
                <a:cs typeface="Times New Roman" panose="02020603050405020304" pitchFamily="18" charset="0"/>
              </a:rPr>
              <a:t>**significant at 0.01, *significant at 0.05</a:t>
            </a:r>
            <a:br>
              <a:rPr lang="en-GB" sz="1600" dirty="0">
                <a:latin typeface="Calibri" panose="020F0502020204030204" pitchFamily="34" charset="0"/>
                <a:ea typeface="Calibri" panose="020F0502020204030204" pitchFamily="34" charset="0"/>
                <a:cs typeface="Times New Roman" panose="02020603050405020304" pitchFamily="18" charset="0"/>
              </a:rPr>
            </a:br>
            <a:r>
              <a:rPr lang="en-GB" sz="1600" dirty="0">
                <a:latin typeface="Calibri" panose="020F0502020204030204" pitchFamily="34" charset="0"/>
                <a:ea typeface="Calibri" panose="020F0502020204030204" pitchFamily="34" charset="0"/>
                <a:cs typeface="Times New Roman" panose="02020603050405020304" pitchFamily="18" charset="0"/>
              </a:rPr>
              <a:t>Note: Variables “Stressed, Worried, Miserable, Angry” – one-tailed; Variables “Happiness, </a:t>
            </a:r>
            <a:r>
              <a:rPr lang="en-GB" sz="1600" dirty="0" err="1">
                <a:latin typeface="Calibri" panose="020F0502020204030204" pitchFamily="34" charset="0"/>
                <a:ea typeface="Calibri" panose="020F0502020204030204" pitchFamily="34" charset="0"/>
                <a:cs typeface="Times New Roman" panose="02020603050405020304" pitchFamily="18" charset="0"/>
              </a:rPr>
              <a:t>Enjoyment,Crisis</a:t>
            </a:r>
            <a:r>
              <a:rPr lang="en-GB" sz="1600" dirty="0">
                <a:latin typeface="Calibri" panose="020F0502020204030204" pitchFamily="34" charset="0"/>
                <a:ea typeface="Calibri" panose="020F0502020204030204" pitchFamily="34" charset="0"/>
                <a:cs typeface="Times New Roman" panose="02020603050405020304" pitchFamily="18" charset="0"/>
              </a:rPr>
              <a:t>” – two-tailed</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TextBox 9">
            <a:extLst>
              <a:ext uri="{FF2B5EF4-FFF2-40B4-BE49-F238E27FC236}">
                <a16:creationId xmlns:a16="http://schemas.microsoft.com/office/drawing/2014/main" id="{271B6B99-F0AB-4477-B0CF-8FF7352F567D}"/>
              </a:ext>
            </a:extLst>
          </p:cNvPr>
          <p:cNvSpPr txBox="1"/>
          <p:nvPr/>
        </p:nvSpPr>
        <p:spPr>
          <a:xfrm>
            <a:off x="1117726" y="8129352"/>
            <a:ext cx="8722225" cy="13483115"/>
          </a:xfrm>
          <a:prstGeom prst="rect">
            <a:avLst/>
          </a:prstGeom>
          <a:noFill/>
        </p:spPr>
        <p:txBody>
          <a:bodyPr wrap="square" rtlCol="0">
            <a:spAutoFit/>
          </a:bodyPr>
          <a:lstStyle/>
          <a:p>
            <a:pPr>
              <a:lnSpc>
                <a:spcPct val="114000"/>
              </a:lnSpc>
            </a:pPr>
            <a:r>
              <a:rPr lang="en-GB" sz="2400" b="1" dirty="0"/>
              <a:t>Dreams and the continuity hypothesis</a:t>
            </a:r>
          </a:p>
          <a:p>
            <a:pPr>
              <a:lnSpc>
                <a:spcPct val="115000"/>
              </a:lnSpc>
              <a:spcAft>
                <a:spcPts val="1000"/>
              </a:spcAft>
            </a:pPr>
            <a:r>
              <a:rPr lang="en-GB" sz="2400" dirty="0">
                <a:latin typeface="Calibri" panose="020F0502020204030204" pitchFamily="34" charset="0"/>
                <a:ea typeface="Calibri" panose="020F0502020204030204" pitchFamily="34" charset="0"/>
                <a:cs typeface="Times New Roman" panose="02020603050405020304" pitchFamily="18" charset="0"/>
              </a:rPr>
              <a:t>The </a:t>
            </a:r>
            <a:r>
              <a:rPr lang="en-GB" sz="2400" i="1" dirty="0">
                <a:latin typeface="Calibri" panose="020F0502020204030204" pitchFamily="34" charset="0"/>
                <a:ea typeface="Calibri" panose="020F0502020204030204" pitchFamily="34" charset="0"/>
                <a:cs typeface="Times New Roman" panose="02020603050405020304" pitchFamily="18" charset="0"/>
              </a:rPr>
              <a:t>continuity hypothesis </a:t>
            </a:r>
            <a:r>
              <a:rPr lang="en-GB" sz="2400" dirty="0">
                <a:latin typeface="Calibri" panose="020F0502020204030204" pitchFamily="34" charset="0"/>
                <a:ea typeface="Calibri" panose="020F0502020204030204" pitchFamily="34" charset="0"/>
                <a:cs typeface="Times New Roman" panose="02020603050405020304" pitchFamily="18" charset="0"/>
              </a:rPr>
              <a:t>is the theoretical conjecture that there are continuities between recent experiences in waking life and the contents of dreams</a:t>
            </a:r>
            <a:r>
              <a:rPr lang="en-GB" sz="2400" baseline="30000" dirty="0">
                <a:latin typeface="Calibri" panose="020F0502020204030204" pitchFamily="34" charset="0"/>
                <a:ea typeface="Calibri" panose="020F0502020204030204" pitchFamily="34" charset="0"/>
                <a:cs typeface="Times New Roman" panose="02020603050405020304" pitchFamily="18" charset="0"/>
              </a:rPr>
              <a:t>1</a:t>
            </a:r>
            <a:r>
              <a:rPr lang="en-GB" sz="2400" dirty="0">
                <a:latin typeface="Calibri" panose="020F0502020204030204" pitchFamily="34" charset="0"/>
                <a:ea typeface="Calibri" panose="020F0502020204030204" pitchFamily="34" charset="0"/>
                <a:cs typeface="Times New Roman" panose="02020603050405020304" pitchFamily="18" charset="0"/>
              </a:rPr>
              <a:t>. A widely supported explanation of the continuity hypothesis is that negative waking life experiences, thoughts and emotions are </a:t>
            </a:r>
            <a:r>
              <a:rPr lang="en-GB" sz="2400" i="1" dirty="0">
                <a:latin typeface="Calibri" panose="020F0502020204030204" pitchFamily="34" charset="0"/>
                <a:ea typeface="Calibri" panose="020F0502020204030204" pitchFamily="34" charset="0"/>
                <a:cs typeface="Times New Roman" panose="02020603050405020304" pitchFamily="18" charset="0"/>
              </a:rPr>
              <a:t>incorporated</a:t>
            </a:r>
            <a:r>
              <a:rPr lang="en-GB" sz="2400" dirty="0">
                <a:latin typeface="Calibri" panose="020F0502020204030204" pitchFamily="34" charset="0"/>
                <a:ea typeface="Calibri" panose="020F0502020204030204" pitchFamily="34" charset="0"/>
                <a:cs typeface="Times New Roman" panose="02020603050405020304" pitchFamily="18" charset="0"/>
              </a:rPr>
              <a:t> into dreams for the purpose of further processing</a:t>
            </a:r>
            <a:r>
              <a:rPr lang="en-GB" sz="2400" baseline="30000" dirty="0">
                <a:latin typeface="Calibri" panose="020F0502020204030204" pitchFamily="34" charset="0"/>
                <a:ea typeface="Calibri" panose="020F0502020204030204" pitchFamily="34" charset="0"/>
                <a:cs typeface="Times New Roman" panose="02020603050405020304" pitchFamily="18" charset="0"/>
              </a:rPr>
              <a:t>2-5</a:t>
            </a:r>
            <a:r>
              <a:rPr lang="en-GB" sz="2400" dirty="0">
                <a:latin typeface="Calibri" panose="020F0502020204030204" pitchFamily="34" charset="0"/>
                <a:ea typeface="Calibri" panose="020F0502020204030204" pitchFamily="34" charset="0"/>
                <a:cs typeface="Times New Roman" panose="02020603050405020304" pitchFamily="18" charset="0"/>
              </a:rPr>
              <a:t>. With</a:t>
            </a:r>
            <a:r>
              <a:rPr lang="en-GB" sz="1200" dirty="0">
                <a:latin typeface="Calibri" panose="020F0502020204030204" pitchFamily="34" charset="0"/>
                <a:ea typeface="Calibri" panose="020F0502020204030204" pitchFamily="34" charset="0"/>
                <a:cs typeface="Times New Roman" panose="02020603050405020304" pitchFamily="18" charset="0"/>
              </a:rPr>
              <a:t> </a:t>
            </a:r>
            <a:r>
              <a:rPr lang="en-GB" sz="2400" dirty="0">
                <a:latin typeface="Calibri" panose="020F0502020204030204" pitchFamily="34" charset="0"/>
                <a:ea typeface="Calibri" panose="020F0502020204030204" pitchFamily="34" charset="0"/>
                <a:cs typeface="Times New Roman" panose="02020603050405020304" pitchFamily="18" charset="0"/>
              </a:rPr>
              <a:t> regards to emotions in waking life, </a:t>
            </a:r>
            <a:r>
              <a:rPr lang="en-US" sz="2400" dirty="0">
                <a:latin typeface="Calibri" panose="020F0502020204030204" pitchFamily="34" charset="0"/>
                <a:ea typeface="Calibri" panose="020F0502020204030204" pitchFamily="34" charset="0"/>
                <a:cs typeface="Times New Roman" panose="02020603050405020304" pitchFamily="18" charset="0"/>
              </a:rPr>
              <a:t>there is evidence that both negative emotions and emotionally intense experiences in waking life are incorporated into dreams, as they require greater processing than experiences with positive or neutral emotional content</a:t>
            </a:r>
            <a:r>
              <a:rPr lang="en-US" sz="2400" baseline="30000" dirty="0">
                <a:latin typeface="Calibri" panose="020F0502020204030204" pitchFamily="34" charset="0"/>
                <a:ea typeface="Calibri" panose="020F0502020204030204" pitchFamily="34" charset="0"/>
                <a:cs typeface="Times New Roman" panose="02020603050405020304" pitchFamily="18" charset="0"/>
              </a:rPr>
              <a:t>6</a:t>
            </a:r>
            <a:r>
              <a:rPr lang="en-US" sz="2400" dirty="0">
                <a:latin typeface="Calibri" panose="020F0502020204030204" pitchFamily="34" charset="0"/>
                <a:ea typeface="Calibri" panose="020F0502020204030204" pitchFamily="34" charset="0"/>
                <a:cs typeface="Times New Roman" panose="02020603050405020304" pitchFamily="18" charset="0"/>
              </a:rPr>
              <a:t>.</a:t>
            </a:r>
          </a:p>
          <a:p>
            <a:pPr>
              <a:lnSpc>
                <a:spcPct val="115000"/>
              </a:lnSpc>
              <a:spcAft>
                <a:spcPts val="1000"/>
              </a:spcAft>
            </a:pPr>
            <a:r>
              <a:rPr lang="en-GB" sz="2400" dirty="0">
                <a:latin typeface="Calibri" panose="020F0502020204030204" pitchFamily="34" charset="0"/>
                <a:ea typeface="Calibri" panose="020F0502020204030204" pitchFamily="34" charset="0"/>
                <a:cs typeface="Times New Roman" panose="02020603050405020304" pitchFamily="18" charset="0"/>
              </a:rPr>
              <a:t>Dreaming has also been found to relate to age. A consistent finding is that dream recall frequency and occurrence of negative emotions in dreams are negatively related to age</a:t>
            </a:r>
            <a:r>
              <a:rPr lang="en-GB" sz="2400" baseline="30000" dirty="0">
                <a:latin typeface="Calibri" panose="020F0502020204030204" pitchFamily="34" charset="0"/>
                <a:ea typeface="Calibri" panose="020F0502020204030204" pitchFamily="34" charset="0"/>
                <a:cs typeface="Times New Roman" panose="02020603050405020304" pitchFamily="18" charset="0"/>
              </a:rPr>
              <a:t>7-8</a:t>
            </a:r>
            <a:r>
              <a:rPr lang="en-GB" sz="2400" dirty="0">
                <a:latin typeface="Calibri" panose="020F0502020204030204" pitchFamily="34" charset="0"/>
                <a:ea typeface="Calibri" panose="020F0502020204030204" pitchFamily="34" charset="0"/>
                <a:cs typeface="Times New Roman" panose="02020603050405020304" pitchFamily="18" charset="0"/>
              </a:rPr>
              <a:t>. </a:t>
            </a:r>
            <a:r>
              <a:rPr lang="en-GB" sz="1200" dirty="0">
                <a:latin typeface="Calibri" panose="020F0502020204030204" pitchFamily="34" charset="0"/>
                <a:ea typeface="Calibri" panose="020F0502020204030204" pitchFamily="34" charset="0"/>
                <a:cs typeface="Times New Roman" panose="02020603050405020304" pitchFamily="18" charset="0"/>
              </a:rPr>
              <a:t> </a:t>
            </a:r>
            <a:r>
              <a:rPr lang="en-GB" sz="2400" dirty="0">
                <a:latin typeface="Calibri" panose="020F0502020204030204" pitchFamily="34" charset="0"/>
                <a:ea typeface="Calibri" panose="020F0502020204030204" pitchFamily="34" charset="0"/>
                <a:cs typeface="Times New Roman" panose="02020603050405020304" pitchFamily="18" charset="0"/>
              </a:rPr>
              <a:t>In terms of dream themes, most research has found very few normative age-related differences</a:t>
            </a:r>
            <a:r>
              <a:rPr lang="en-GB" sz="2400" baseline="30000" dirty="0">
                <a:latin typeface="Calibri" panose="020F0502020204030204" pitchFamily="34" charset="0"/>
                <a:ea typeface="Calibri" panose="020F0502020204030204" pitchFamily="34" charset="0"/>
                <a:cs typeface="Times New Roman" panose="02020603050405020304" pitchFamily="18" charset="0"/>
              </a:rPr>
              <a:t>9</a:t>
            </a:r>
            <a:r>
              <a:rPr lang="en-GB" sz="2400" dirty="0">
                <a:latin typeface="Calibri" panose="020F0502020204030204" pitchFamily="34" charset="0"/>
                <a:ea typeface="Calibri" panose="020F0502020204030204" pitchFamily="34" charset="0"/>
                <a:cs typeface="Times New Roman" panose="02020603050405020304" pitchFamily="18" charset="0"/>
              </a:rPr>
              <a:t>. Nonetheless, scholars have found thematic differences in dream content in times of extreme stress, which attested for the continuity with dream life</a:t>
            </a:r>
            <a:r>
              <a:rPr lang="en-GB" sz="2400" baseline="30000" dirty="0">
                <a:latin typeface="Calibri" panose="020F0502020204030204" pitchFamily="34" charset="0"/>
                <a:ea typeface="Calibri" panose="020F0502020204030204" pitchFamily="34" charset="0"/>
                <a:cs typeface="Times New Roman" panose="02020603050405020304" pitchFamily="18" charset="0"/>
              </a:rPr>
              <a:t>10-12</a:t>
            </a:r>
            <a:r>
              <a:rPr lang="en-GB" sz="2400" dirty="0">
                <a:latin typeface="Calibri" panose="020F0502020204030204" pitchFamily="34" charset="0"/>
                <a:ea typeface="Calibri" panose="020F0502020204030204" pitchFamily="34" charset="0"/>
                <a:cs typeface="Times New Roman" panose="02020603050405020304" pitchFamily="18" charset="0"/>
              </a:rPr>
              <a:t>.</a:t>
            </a:r>
            <a:endParaRPr lang="en-GB" sz="2400" b="1" dirty="0"/>
          </a:p>
          <a:p>
            <a:pPr>
              <a:lnSpc>
                <a:spcPct val="114000"/>
              </a:lnSpc>
            </a:pPr>
            <a:r>
              <a:rPr lang="en-GB" sz="2400" b="1" dirty="0"/>
              <a:t>Adult Development and Crises</a:t>
            </a:r>
            <a:endParaRPr lang="en-GB" sz="2400" dirty="0"/>
          </a:p>
          <a:p>
            <a:pPr>
              <a:lnSpc>
                <a:spcPct val="115000"/>
              </a:lnSpc>
              <a:spcAft>
                <a:spcPts val="1000"/>
              </a:spcAft>
            </a:pPr>
            <a:r>
              <a:rPr lang="en-GB" sz="2400" i="1" dirty="0">
                <a:latin typeface="Calibri" panose="020F0502020204030204" pitchFamily="34" charset="0"/>
                <a:ea typeface="Calibri" panose="020F0502020204030204" pitchFamily="34" charset="0"/>
                <a:cs typeface="Times New Roman" panose="02020603050405020304" pitchFamily="18" charset="0"/>
              </a:rPr>
              <a:t>Developmental crisis </a:t>
            </a:r>
            <a:r>
              <a:rPr lang="en-GB" sz="2400" dirty="0">
                <a:latin typeface="Calibri" panose="020F0502020204030204" pitchFamily="34" charset="0"/>
                <a:ea typeface="Calibri" panose="020F0502020204030204" pitchFamily="34" charset="0"/>
                <a:cs typeface="Times New Roman" panose="02020603050405020304" pitchFamily="18" charset="0"/>
              </a:rPr>
              <a:t>is a non-pathological, time-limited period in which an individual undergoes the gradual demise of an existing life structure and the development of a new one. A developmental crisis is usually recognized retrospectively as a turning point and as an emotionally intense episode of life that overwhelms coping resources. The majority of crises are appraised as leading to growth</a:t>
            </a:r>
            <a:r>
              <a:rPr lang="en-GB" sz="2400" baseline="30000" dirty="0">
                <a:latin typeface="Calibri" panose="020F0502020204030204" pitchFamily="34" charset="0"/>
                <a:ea typeface="Calibri" panose="020F0502020204030204" pitchFamily="34" charset="0"/>
                <a:cs typeface="Times New Roman" panose="02020603050405020304" pitchFamily="18" charset="0"/>
              </a:rPr>
              <a:t>13</a:t>
            </a:r>
            <a:r>
              <a:rPr lang="en-GB" sz="2400" dirty="0">
                <a:latin typeface="Calibri" panose="020F0502020204030204" pitchFamily="34" charset="0"/>
                <a:ea typeface="Calibri" panose="020F0502020204030204" pitchFamily="34" charset="0"/>
                <a:cs typeface="Times New Roman" panose="02020603050405020304" pitchFamily="18" charset="0"/>
              </a:rPr>
              <a:t>. In young adults, crisis episodes typically revolve around feeling </a:t>
            </a:r>
            <a:r>
              <a:rPr lang="en-GB" sz="2400" i="1" dirty="0">
                <a:latin typeface="Calibri" panose="020F0502020204030204" pitchFamily="34" charset="0"/>
                <a:ea typeface="Calibri" panose="020F0502020204030204" pitchFamily="34" charset="0"/>
                <a:cs typeface="Times New Roman" panose="02020603050405020304" pitchFamily="18" charset="0"/>
              </a:rPr>
              <a:t>locked out</a:t>
            </a:r>
            <a:r>
              <a:rPr lang="en-GB" sz="2400" dirty="0">
                <a:latin typeface="Calibri" panose="020F0502020204030204" pitchFamily="34" charset="0"/>
                <a:ea typeface="Calibri" panose="020F0502020204030204" pitchFamily="34" charset="0"/>
                <a:cs typeface="Times New Roman" panose="02020603050405020304" pitchFamily="18" charset="0"/>
              </a:rPr>
              <a:t> of adult roles or </a:t>
            </a:r>
            <a:r>
              <a:rPr lang="en-GB" sz="2400" i="1" dirty="0">
                <a:latin typeface="Calibri" panose="020F0502020204030204" pitchFamily="34" charset="0"/>
                <a:ea typeface="Calibri" panose="020F0502020204030204" pitchFamily="34" charset="0"/>
                <a:cs typeface="Times New Roman" panose="02020603050405020304" pitchFamily="18" charset="0"/>
              </a:rPr>
              <a:t>locked in</a:t>
            </a:r>
            <a:r>
              <a:rPr lang="en-GB" sz="2400" dirty="0">
                <a:latin typeface="Calibri" panose="020F0502020204030204" pitchFamily="34" charset="0"/>
                <a:ea typeface="Calibri" panose="020F0502020204030204" pitchFamily="34" charset="0"/>
                <a:cs typeface="Times New Roman" panose="02020603050405020304" pitchFamily="18" charset="0"/>
              </a:rPr>
              <a:t> to relationship or jobs, and corresponding feelings of meaningless and inauthenticity</a:t>
            </a:r>
            <a:r>
              <a:rPr lang="en-GB" sz="2400" baseline="30000" dirty="0">
                <a:latin typeface="Calibri" panose="020F0502020204030204" pitchFamily="34" charset="0"/>
                <a:ea typeface="Calibri" panose="020F0502020204030204" pitchFamily="34" charset="0"/>
                <a:cs typeface="Times New Roman" panose="02020603050405020304" pitchFamily="18" charset="0"/>
              </a:rPr>
              <a:t>14</a:t>
            </a:r>
            <a:r>
              <a:rPr lang="en-GB" sz="2400" dirty="0">
                <a:latin typeface="Calibri" panose="020F0502020204030204" pitchFamily="34" charset="0"/>
                <a:ea typeface="Calibri" panose="020F0502020204030204" pitchFamily="34" charset="0"/>
                <a:cs typeface="Times New Roman" panose="02020603050405020304" pitchFamily="18" charset="0"/>
              </a:rPr>
              <a:t>. In midlife, crises typically revolve around job pressure or unemployment, bereavement and relationship difficulties</a:t>
            </a:r>
            <a:r>
              <a:rPr lang="en-GB" sz="2400" baseline="30000" dirty="0">
                <a:latin typeface="Calibri" panose="020F0502020204030204" pitchFamily="34" charset="0"/>
                <a:ea typeface="Calibri" panose="020F0502020204030204" pitchFamily="34" charset="0"/>
                <a:cs typeface="Times New Roman" panose="02020603050405020304" pitchFamily="18" charset="0"/>
              </a:rPr>
              <a:t>13</a:t>
            </a:r>
            <a:r>
              <a:rPr lang="en-GB" sz="2400" dirty="0">
                <a:latin typeface="Calibri" panose="020F0502020204030204" pitchFamily="34" charset="0"/>
                <a:ea typeface="Calibri" panose="020F0502020204030204" pitchFamily="34" charset="0"/>
                <a:cs typeface="Times New Roman" panose="02020603050405020304" pitchFamily="18" charset="0"/>
              </a:rPr>
              <a:t>.</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8" name="TextBox 37">
            <a:extLst>
              <a:ext uri="{FF2B5EF4-FFF2-40B4-BE49-F238E27FC236}">
                <a16:creationId xmlns:a16="http://schemas.microsoft.com/office/drawing/2014/main" id="{D7FDABB3-625C-4CA1-89F2-A4AE2FFFC8B0}"/>
              </a:ext>
            </a:extLst>
          </p:cNvPr>
          <p:cNvSpPr txBox="1"/>
          <p:nvPr/>
        </p:nvSpPr>
        <p:spPr>
          <a:xfrm>
            <a:off x="20217166" y="21467762"/>
            <a:ext cx="9393721" cy="18972053"/>
          </a:xfrm>
          <a:prstGeom prst="rect">
            <a:avLst/>
          </a:prstGeom>
          <a:noFill/>
        </p:spPr>
        <p:txBody>
          <a:bodyPr wrap="square" rtlCol="0">
            <a:spAutoFit/>
          </a:bodyPr>
          <a:lstStyle/>
          <a:p>
            <a:pPr>
              <a:lnSpc>
                <a:spcPct val="115000"/>
              </a:lnSpc>
              <a:spcAft>
                <a:spcPts val="1000"/>
              </a:spcAft>
            </a:pPr>
            <a:r>
              <a:rPr lang="en-GB" sz="2400" dirty="0">
                <a:latin typeface="Calibri" panose="020F0502020204030204" pitchFamily="34" charset="0"/>
                <a:ea typeface="Calibri" panose="020F0502020204030204" pitchFamily="34" charset="0"/>
                <a:cs typeface="Times New Roman" panose="02020603050405020304" pitchFamily="18" charset="0"/>
              </a:rPr>
              <a:t>All three hypotheses were partially supported and were found to be moderated by age. H1: there was a significant negative correlation between worry, crisis and dream emotion valence for under 40s but no other links between waking affect and dream valence. H2: dream intensity was found to relate to waking affects in the over 40s, but not for under 40s. H3: No relation between positive emotions for under 40s but in over 40s, dream intensity was inversely related to feeling happiness and enjoyment.</a:t>
            </a:r>
          </a:p>
          <a:p>
            <a:pPr>
              <a:lnSpc>
                <a:spcPct val="115000"/>
              </a:lnSpc>
              <a:spcAft>
                <a:spcPts val="1000"/>
              </a:spcAft>
            </a:pPr>
            <a:r>
              <a:rPr lang="en-GB" sz="2400" dirty="0">
                <a:latin typeface="Calibri" panose="020F0502020204030204" pitchFamily="34" charset="0"/>
                <a:ea typeface="Calibri" panose="020F0502020204030204" pitchFamily="34" charset="0"/>
                <a:cs typeface="Times New Roman" panose="02020603050405020304" pitchFamily="18" charset="0"/>
              </a:rPr>
              <a:t>This set of findings fits with the evidence for the incorporation of negative waking life emotions into dreams</a:t>
            </a:r>
            <a:r>
              <a:rPr lang="en-GB" sz="2400" baseline="30000" dirty="0">
                <a:latin typeface="Calibri" panose="020F0502020204030204" pitchFamily="34" charset="0"/>
                <a:ea typeface="Calibri" panose="020F0502020204030204" pitchFamily="34" charset="0"/>
                <a:cs typeface="Times New Roman" panose="02020603050405020304" pitchFamily="18" charset="0"/>
              </a:rPr>
              <a:t>2-5</a:t>
            </a:r>
            <a:r>
              <a:rPr lang="en-GB" sz="2400" dirty="0">
                <a:latin typeface="Calibri" panose="020F0502020204030204" pitchFamily="34" charset="0"/>
                <a:ea typeface="Calibri" panose="020F0502020204030204" pitchFamily="34" charset="0"/>
                <a:cs typeface="Times New Roman" panose="02020603050405020304" pitchFamily="18" charset="0"/>
              </a:rPr>
              <a:t>. It also indicates that to understand the relationship between waking affect and dream emotion, it is important to consider age as a moderating factor. In young adults, waking worries link to having </a:t>
            </a:r>
            <a:r>
              <a:rPr lang="en-GB" sz="2400" i="1" dirty="0">
                <a:latin typeface="Calibri" panose="020F0502020204030204" pitchFamily="34" charset="0"/>
                <a:ea typeface="Calibri" panose="020F0502020204030204" pitchFamily="34" charset="0"/>
                <a:cs typeface="Times New Roman" panose="02020603050405020304" pitchFamily="18" charset="0"/>
              </a:rPr>
              <a:t>negative</a:t>
            </a:r>
            <a:r>
              <a:rPr lang="en-GB" sz="2400" dirty="0">
                <a:latin typeface="Calibri" panose="020F0502020204030204" pitchFamily="34" charset="0"/>
                <a:ea typeface="Calibri" panose="020F0502020204030204" pitchFamily="34" charset="0"/>
                <a:cs typeface="Times New Roman" panose="02020603050405020304" pitchFamily="18" charset="0"/>
              </a:rPr>
              <a:t> dreams, while in the over 40s, feeling stressed, worried and miserable links to </a:t>
            </a:r>
            <a:r>
              <a:rPr lang="en-GB" sz="2400" i="1" dirty="0">
                <a:latin typeface="Calibri" panose="020F0502020204030204" pitchFamily="34" charset="0"/>
                <a:ea typeface="Calibri" panose="020F0502020204030204" pitchFamily="34" charset="0"/>
                <a:cs typeface="Times New Roman" panose="02020603050405020304" pitchFamily="18" charset="0"/>
              </a:rPr>
              <a:t>more</a:t>
            </a:r>
            <a:r>
              <a:rPr lang="en-GB" sz="2400" dirty="0">
                <a:latin typeface="Calibri" panose="020F0502020204030204" pitchFamily="34" charset="0"/>
                <a:ea typeface="Calibri" panose="020F0502020204030204" pitchFamily="34" charset="0"/>
                <a:cs typeface="Times New Roman" panose="02020603050405020304" pitchFamily="18" charset="0"/>
              </a:rPr>
              <a:t> </a:t>
            </a:r>
            <a:r>
              <a:rPr lang="en-GB" sz="2400" i="1" dirty="0">
                <a:latin typeface="Calibri" panose="020F0502020204030204" pitchFamily="34" charset="0"/>
                <a:ea typeface="Calibri" panose="020F0502020204030204" pitchFamily="34" charset="0"/>
                <a:cs typeface="Times New Roman" panose="02020603050405020304" pitchFamily="18" charset="0"/>
              </a:rPr>
              <a:t>intense</a:t>
            </a:r>
            <a:r>
              <a:rPr lang="en-GB" sz="2400" dirty="0">
                <a:latin typeface="Calibri" panose="020F0502020204030204" pitchFamily="34" charset="0"/>
                <a:ea typeface="Calibri" panose="020F0502020204030204" pitchFamily="34" charset="0"/>
                <a:cs typeface="Times New Roman" panose="02020603050405020304" pitchFamily="18" charset="0"/>
              </a:rPr>
              <a:t> dreams, and feeling happiness and enjoyment links to having </a:t>
            </a:r>
            <a:r>
              <a:rPr lang="en-GB" sz="2400" i="1" dirty="0">
                <a:latin typeface="Calibri" panose="020F0502020204030204" pitchFamily="34" charset="0"/>
                <a:ea typeface="Calibri" panose="020F0502020204030204" pitchFamily="34" charset="0"/>
                <a:cs typeface="Times New Roman" panose="02020603050405020304" pitchFamily="18" charset="0"/>
              </a:rPr>
              <a:t>less intense </a:t>
            </a:r>
            <a:r>
              <a:rPr lang="en-GB" sz="2400" dirty="0">
                <a:latin typeface="Calibri" panose="020F0502020204030204" pitchFamily="34" charset="0"/>
                <a:ea typeface="Calibri" panose="020F0502020204030204" pitchFamily="34" charset="0"/>
                <a:cs typeface="Times New Roman" panose="02020603050405020304" pitchFamily="18" charset="0"/>
              </a:rPr>
              <a:t>dreams. </a:t>
            </a:r>
          </a:p>
          <a:p>
            <a:pPr>
              <a:lnSpc>
                <a:spcPct val="115000"/>
              </a:lnSpc>
              <a:spcAft>
                <a:spcPts val="1000"/>
              </a:spcAft>
            </a:pPr>
            <a:r>
              <a:rPr lang="en-GB" sz="2400" dirty="0">
                <a:latin typeface="Calibri" panose="020F0502020204030204" pitchFamily="34" charset="0"/>
                <a:ea typeface="Calibri" panose="020F0502020204030204" pitchFamily="34" charset="0"/>
                <a:cs typeface="Times New Roman" panose="02020603050405020304" pitchFamily="18" charset="0"/>
              </a:rPr>
              <a:t>We conjecture the following interpretation of this finding: </a:t>
            </a:r>
            <a:r>
              <a:rPr lang="en-US" sz="2400" dirty="0">
                <a:latin typeface="Calibri" panose="020F0502020204030204" pitchFamily="34" charset="0"/>
                <a:ea typeface="Calibri" panose="020F0502020204030204" pitchFamily="34" charset="0"/>
                <a:cs typeface="Times New Roman" panose="02020603050405020304" pitchFamily="18" charset="0"/>
              </a:rPr>
              <a:t>Given  that young adults dream more often than older adults, there is likely to be shorter time lag between a waking emotion and a dream, hence less influence of memory in the process, and a more direct incorporation of negative emotions into negative dreams. Older adults, who have generally fewer dreams than young adults, may use more disguised and indirect strategies for incorporating negative waking emotion into dreams due to the greater intervening effects of memory and unconscious processing, hence bringing about intense but not necessarily negative dream emotion</a:t>
            </a:r>
            <a:r>
              <a:rPr lang="en-US" sz="2400" baseline="30000" dirty="0">
                <a:latin typeface="Calibri" panose="020F0502020204030204" pitchFamily="34" charset="0"/>
                <a:ea typeface="Calibri" panose="020F0502020204030204" pitchFamily="34" charset="0"/>
                <a:cs typeface="Times New Roman" panose="02020603050405020304" pitchFamily="18" charset="0"/>
              </a:rPr>
              <a:t>2-4</a:t>
            </a:r>
            <a:r>
              <a:rPr lang="en-US" sz="2400" dirty="0">
                <a:latin typeface="Calibri" panose="020F0502020204030204" pitchFamily="34" charset="0"/>
                <a:ea typeface="Calibri" panose="020F0502020204030204" pitchFamily="34" charset="0"/>
                <a:cs typeface="Times New Roman" panose="02020603050405020304" pitchFamily="18" charset="0"/>
              </a:rPr>
              <a:t>.</a:t>
            </a:r>
          </a:p>
          <a:p>
            <a:pPr>
              <a:lnSpc>
                <a:spcPct val="115000"/>
              </a:lnSpc>
              <a:spcAft>
                <a:spcPts val="1000"/>
              </a:spcAft>
            </a:pPr>
            <a:r>
              <a:rPr lang="en-US" sz="2400" dirty="0">
                <a:latin typeface="Calibri" panose="020F0502020204030204" pitchFamily="34" charset="0"/>
                <a:ea typeface="Calibri" panose="020F0502020204030204" pitchFamily="34" charset="0"/>
                <a:cs typeface="Times New Roman" panose="02020603050405020304" pitchFamily="18" charset="0"/>
              </a:rPr>
              <a:t>In our analysis of how waking emotions and crises relate to dream themes, we found that presence of crisis relates to the theme of sadness in dreams. We also found accounts of active search in dreams are associated with being worried and stressed in waking life. We interpret this as reflecting an urgency to search and find solutions in situations of worry and stress, and dreams incorporating this and helping process solutions. Conversely, when people report being happy, this search theme in dreams is less prevalent. We also found a strong relationship between waking worry and the theme of apprehension (which includes all fear, anxiety and embarrassment) in dreams. This supports our correlational finding linking worry to negative emotion in dreams in young adults.</a:t>
            </a:r>
            <a:endParaRPr lang="en-GB" sz="2400" dirty="0">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en-GB" sz="2400" b="1" dirty="0">
                <a:latin typeface="Calibri" panose="020F0502020204030204" pitchFamily="34" charset="0"/>
                <a:ea typeface="Calibri" panose="020F0502020204030204" pitchFamily="34" charset="0"/>
                <a:cs typeface="Times New Roman" panose="02020603050405020304" pitchFamily="18" charset="0"/>
              </a:rPr>
              <a:t>Next steps</a:t>
            </a:r>
          </a:p>
          <a:p>
            <a:pPr>
              <a:lnSpc>
                <a:spcPct val="115000"/>
              </a:lnSpc>
              <a:spcAft>
                <a:spcPts val="1000"/>
              </a:spcAft>
            </a:pPr>
            <a:r>
              <a:rPr lang="en-GB" sz="2400" dirty="0">
                <a:latin typeface="Calibri" panose="020F0502020204030204" pitchFamily="34" charset="0"/>
                <a:ea typeface="Calibri" panose="020F0502020204030204" pitchFamily="34" charset="0"/>
                <a:cs typeface="Times New Roman" panose="02020603050405020304" pitchFamily="18" charset="0"/>
              </a:rPr>
              <a:t>This study has highlighted novel links between crisis, emotion and dream content. Our intention is next to use (a) more sensitive and extensive measures to study all of these variables, using dream diaries, emotion experience sampling, and crisis evaluations made over time, and (b) a longitudinal within-person study of these variables over the course of 12 months.</a:t>
            </a:r>
            <a:endParaRPr lang="en-GB" sz="24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2" name="Arrow: Pentagon 41">
            <a:extLst>
              <a:ext uri="{FF2B5EF4-FFF2-40B4-BE49-F238E27FC236}">
                <a16:creationId xmlns:a16="http://schemas.microsoft.com/office/drawing/2014/main" id="{A6916B0D-9840-454E-95C8-368BCAC1E3FF}"/>
              </a:ext>
            </a:extLst>
          </p:cNvPr>
          <p:cNvSpPr/>
          <p:nvPr/>
        </p:nvSpPr>
        <p:spPr>
          <a:xfrm>
            <a:off x="20395406" y="6873774"/>
            <a:ext cx="7086600" cy="1105495"/>
          </a:xfrm>
          <a:prstGeom prst="homePlate">
            <a:avLst/>
          </a:prstGeom>
          <a:solidFill>
            <a:srgbClr val="FF4886"/>
          </a:solidFill>
          <a:ln>
            <a:solidFill>
              <a:srgbClr val="FF488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6600" dirty="0">
                <a:solidFill>
                  <a:schemeClr val="tx1"/>
                </a:solidFill>
              </a:rPr>
              <a:t>Findings #2</a:t>
            </a:r>
          </a:p>
        </p:txBody>
      </p:sp>
      <p:sp>
        <p:nvSpPr>
          <p:cNvPr id="24" name="TextBox 23">
            <a:extLst>
              <a:ext uri="{FF2B5EF4-FFF2-40B4-BE49-F238E27FC236}">
                <a16:creationId xmlns:a16="http://schemas.microsoft.com/office/drawing/2014/main" id="{819D0382-3933-4D59-B37A-41E1DCEC9E16}"/>
              </a:ext>
            </a:extLst>
          </p:cNvPr>
          <p:cNvSpPr txBox="1"/>
          <p:nvPr/>
        </p:nvSpPr>
        <p:spPr>
          <a:xfrm>
            <a:off x="10993682" y="28717081"/>
            <a:ext cx="8102183" cy="1938992"/>
          </a:xfrm>
          <a:prstGeom prst="rect">
            <a:avLst/>
          </a:prstGeom>
          <a:noFill/>
        </p:spPr>
        <p:txBody>
          <a:bodyPr wrap="square" rtlCol="0">
            <a:spAutoFit/>
          </a:bodyPr>
          <a:lstStyle/>
          <a:p>
            <a:r>
              <a:rPr lang="en-GB" sz="2400" b="1" dirty="0"/>
              <a:t>Dream emotion and waking affects</a:t>
            </a:r>
          </a:p>
          <a:p>
            <a:r>
              <a:rPr lang="en-GB" sz="2400" dirty="0"/>
              <a:t>Emotion experienced in the recently recalled dream, rated on valence and intensity 9-point scales, were correlated with ratings of waking affects over the past week. Table 1 presents these correlations by two age groups; under 40s and over 40s. </a:t>
            </a:r>
          </a:p>
        </p:txBody>
      </p:sp>
      <p:pic>
        <p:nvPicPr>
          <p:cNvPr id="44" name="Picture 43" descr="A close up of a sign&#10;&#10;Description generated with very high confidence">
            <a:extLst>
              <a:ext uri="{FF2B5EF4-FFF2-40B4-BE49-F238E27FC236}">
                <a16:creationId xmlns:a16="http://schemas.microsoft.com/office/drawing/2014/main" id="{A0817C79-0D4B-42F8-99EB-59909AD20A1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7041585" y="40798068"/>
            <a:ext cx="1964421" cy="1473316"/>
          </a:xfrm>
          <a:prstGeom prst="rect">
            <a:avLst/>
          </a:prstGeom>
        </p:spPr>
      </p:pic>
      <p:sp>
        <p:nvSpPr>
          <p:cNvPr id="34" name="TextBox 33">
            <a:extLst>
              <a:ext uri="{FF2B5EF4-FFF2-40B4-BE49-F238E27FC236}">
                <a16:creationId xmlns:a16="http://schemas.microsoft.com/office/drawing/2014/main" id="{29916406-5EF0-4D68-9394-3DC98C18C643}"/>
              </a:ext>
            </a:extLst>
          </p:cNvPr>
          <p:cNvSpPr txBox="1"/>
          <p:nvPr/>
        </p:nvSpPr>
        <p:spPr>
          <a:xfrm>
            <a:off x="10842643" y="36678265"/>
            <a:ext cx="8638363" cy="1938992"/>
          </a:xfrm>
          <a:prstGeom prst="rect">
            <a:avLst/>
          </a:prstGeom>
          <a:noFill/>
        </p:spPr>
        <p:txBody>
          <a:bodyPr wrap="square" rtlCol="0">
            <a:spAutoFit/>
          </a:bodyPr>
          <a:lstStyle/>
          <a:p>
            <a:r>
              <a:rPr lang="en-GB" sz="2400" dirty="0"/>
              <a:t>Dream emotional valence correlated negatively with worry in the under 40s (more waking worry related to more negative dreams). However in the over 40s, it was intensity that correlated with waking emotion; more intense dreams correlated positively with 3 of 4 negative emotions and negatively with both  positive emotions.</a:t>
            </a:r>
          </a:p>
        </p:txBody>
      </p:sp>
      <p:sp>
        <p:nvSpPr>
          <p:cNvPr id="37" name="TextBox 36">
            <a:extLst>
              <a:ext uri="{FF2B5EF4-FFF2-40B4-BE49-F238E27FC236}">
                <a16:creationId xmlns:a16="http://schemas.microsoft.com/office/drawing/2014/main" id="{7D99B037-7D1B-4816-8822-F28ABE030CD7}"/>
              </a:ext>
            </a:extLst>
          </p:cNvPr>
          <p:cNvSpPr txBox="1"/>
          <p:nvPr/>
        </p:nvSpPr>
        <p:spPr>
          <a:xfrm>
            <a:off x="20307938" y="8305661"/>
            <a:ext cx="8814082" cy="2308324"/>
          </a:xfrm>
          <a:prstGeom prst="rect">
            <a:avLst/>
          </a:prstGeom>
          <a:noFill/>
        </p:spPr>
        <p:txBody>
          <a:bodyPr wrap="square" rtlCol="0">
            <a:spAutoFit/>
          </a:bodyPr>
          <a:lstStyle/>
          <a:p>
            <a:r>
              <a:rPr lang="en-GB" sz="2400" b="1" dirty="0"/>
              <a:t>Dream thematic content and waking emotions / crisis</a:t>
            </a:r>
          </a:p>
          <a:p>
            <a:r>
              <a:rPr lang="en-GB" sz="2400" dirty="0"/>
              <a:t>Emotions and crisis variables were dichotomised with a median split. The high and low groups were then compared for the prevalence of dream themes, and analysed using 2x2 Chi Square tests. The Chi values, significance, and direction of difference in significant values, are shown in Table 2.</a:t>
            </a:r>
          </a:p>
        </p:txBody>
      </p:sp>
      <p:graphicFrame>
        <p:nvGraphicFramePr>
          <p:cNvPr id="13" name="Table 12">
            <a:extLst>
              <a:ext uri="{FF2B5EF4-FFF2-40B4-BE49-F238E27FC236}">
                <a16:creationId xmlns:a16="http://schemas.microsoft.com/office/drawing/2014/main" id="{4BFAE3E4-3BD6-4664-B12B-430E71F10DFD}"/>
              </a:ext>
            </a:extLst>
          </p:cNvPr>
          <p:cNvGraphicFramePr>
            <a:graphicFrameLocks noGrp="1"/>
          </p:cNvGraphicFramePr>
          <p:nvPr>
            <p:extLst>
              <p:ext uri="{D42A27DB-BD31-4B8C-83A1-F6EECF244321}">
                <p14:modId xmlns:p14="http://schemas.microsoft.com/office/powerpoint/2010/main" val="1195331332"/>
              </p:ext>
            </p:extLst>
          </p:nvPr>
        </p:nvGraphicFramePr>
        <p:xfrm>
          <a:off x="19957120" y="10882440"/>
          <a:ext cx="9515717" cy="4878705"/>
        </p:xfrm>
        <a:graphic>
          <a:graphicData uri="http://schemas.openxmlformats.org/drawingml/2006/table">
            <a:tbl>
              <a:tblPr>
                <a:tableStyleId>{D113A9D2-9D6B-4929-AA2D-F23B5EE8CBE7}</a:tableStyleId>
              </a:tblPr>
              <a:tblGrid>
                <a:gridCol w="2019144">
                  <a:extLst>
                    <a:ext uri="{9D8B030D-6E8A-4147-A177-3AD203B41FA5}">
                      <a16:colId xmlns:a16="http://schemas.microsoft.com/office/drawing/2014/main" val="481164027"/>
                    </a:ext>
                  </a:extLst>
                </a:gridCol>
                <a:gridCol w="1229342">
                  <a:extLst>
                    <a:ext uri="{9D8B030D-6E8A-4147-A177-3AD203B41FA5}">
                      <a16:colId xmlns:a16="http://schemas.microsoft.com/office/drawing/2014/main" val="1476013794"/>
                    </a:ext>
                  </a:extLst>
                </a:gridCol>
                <a:gridCol w="1025839">
                  <a:extLst>
                    <a:ext uri="{9D8B030D-6E8A-4147-A177-3AD203B41FA5}">
                      <a16:colId xmlns:a16="http://schemas.microsoft.com/office/drawing/2014/main" val="716713768"/>
                    </a:ext>
                  </a:extLst>
                </a:gridCol>
                <a:gridCol w="1025839">
                  <a:extLst>
                    <a:ext uri="{9D8B030D-6E8A-4147-A177-3AD203B41FA5}">
                      <a16:colId xmlns:a16="http://schemas.microsoft.com/office/drawing/2014/main" val="1010795261"/>
                    </a:ext>
                  </a:extLst>
                </a:gridCol>
                <a:gridCol w="1025839">
                  <a:extLst>
                    <a:ext uri="{9D8B030D-6E8A-4147-A177-3AD203B41FA5}">
                      <a16:colId xmlns:a16="http://schemas.microsoft.com/office/drawing/2014/main" val="917786588"/>
                    </a:ext>
                  </a:extLst>
                </a:gridCol>
                <a:gridCol w="1145196">
                  <a:extLst>
                    <a:ext uri="{9D8B030D-6E8A-4147-A177-3AD203B41FA5}">
                      <a16:colId xmlns:a16="http://schemas.microsoft.com/office/drawing/2014/main" val="3192356900"/>
                    </a:ext>
                  </a:extLst>
                </a:gridCol>
                <a:gridCol w="906480">
                  <a:extLst>
                    <a:ext uri="{9D8B030D-6E8A-4147-A177-3AD203B41FA5}">
                      <a16:colId xmlns:a16="http://schemas.microsoft.com/office/drawing/2014/main" val="472435385"/>
                    </a:ext>
                  </a:extLst>
                </a:gridCol>
                <a:gridCol w="1138038">
                  <a:extLst>
                    <a:ext uri="{9D8B030D-6E8A-4147-A177-3AD203B41FA5}">
                      <a16:colId xmlns:a16="http://schemas.microsoft.com/office/drawing/2014/main" val="3333961776"/>
                    </a:ext>
                  </a:extLst>
                </a:gridCol>
              </a:tblGrid>
              <a:tr h="332624">
                <a:tc>
                  <a:txBody>
                    <a:bodyPr/>
                    <a:lstStyle/>
                    <a:p>
                      <a:pPr algn="l" fontAlgn="b"/>
                      <a:r>
                        <a:rPr lang="en-GB" sz="2400" u="none" strike="noStrike" dirty="0">
                          <a:effectLst/>
                        </a:rPr>
                        <a:t> </a:t>
                      </a:r>
                      <a:r>
                        <a:rPr lang="en-GB" sz="2400" b="1" u="none" strike="noStrike" dirty="0">
                          <a:effectLst/>
                        </a:rPr>
                        <a:t>TABLE 2</a:t>
                      </a:r>
                      <a:endParaRPr lang="en-GB" sz="2400" b="1"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lgn="ctr" fontAlgn="b"/>
                      <a:r>
                        <a:rPr lang="en-GB" sz="2000" u="none" strike="noStrike" dirty="0">
                          <a:effectLst/>
                        </a:rPr>
                        <a:t>Crisis</a:t>
                      </a:r>
                      <a:endParaRPr lang="en-GB" sz="20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lgn="ctr" fontAlgn="b"/>
                      <a:r>
                        <a:rPr lang="en-GB" sz="2000" u="none" strike="noStrike" dirty="0">
                          <a:effectLst/>
                        </a:rPr>
                        <a:t>Worry</a:t>
                      </a:r>
                      <a:endParaRPr lang="en-GB" sz="20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lgn="ctr" fontAlgn="b"/>
                      <a:r>
                        <a:rPr lang="en-GB" sz="2000" u="none" strike="noStrike" dirty="0">
                          <a:effectLst/>
                        </a:rPr>
                        <a:t>Stress</a:t>
                      </a:r>
                      <a:endParaRPr lang="en-GB" sz="20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lgn="ctr" fontAlgn="b"/>
                      <a:r>
                        <a:rPr lang="en-GB" sz="2000" u="none" strike="noStrike" dirty="0">
                          <a:effectLst/>
                        </a:rPr>
                        <a:t>Happy</a:t>
                      </a:r>
                      <a:endParaRPr lang="en-GB" sz="20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lgn="ctr" fontAlgn="b"/>
                      <a:r>
                        <a:rPr lang="en-GB" sz="2000" u="none" strike="noStrike" dirty="0">
                          <a:effectLst/>
                        </a:rPr>
                        <a:t>Miserable</a:t>
                      </a:r>
                      <a:endParaRPr lang="en-GB" sz="20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lgn="ctr" fontAlgn="b"/>
                      <a:r>
                        <a:rPr lang="en-GB" sz="2000" u="none" strike="noStrike">
                          <a:effectLst/>
                        </a:rPr>
                        <a:t>Angry</a:t>
                      </a:r>
                      <a:endParaRPr lang="en-GB" sz="20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tc>
                  <a:txBody>
                    <a:bodyPr/>
                    <a:lstStyle/>
                    <a:p>
                      <a:pPr algn="ctr" fontAlgn="b"/>
                      <a:r>
                        <a:rPr lang="en-GB" sz="2000" u="none" strike="noStrike" dirty="0">
                          <a:effectLst/>
                        </a:rPr>
                        <a:t>Enjoyment</a:t>
                      </a:r>
                      <a:endParaRPr lang="en-GB" sz="20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1"/>
                    </a:solidFill>
                  </a:tcPr>
                </a:tc>
                <a:extLst>
                  <a:ext uri="{0D108BD9-81ED-4DB2-BD59-A6C34878D82A}">
                    <a16:rowId xmlns:a16="http://schemas.microsoft.com/office/drawing/2014/main" val="1953209270"/>
                  </a:ext>
                </a:extLst>
              </a:tr>
              <a:tr h="332624">
                <a:tc>
                  <a:txBody>
                    <a:bodyPr/>
                    <a:lstStyle/>
                    <a:p>
                      <a:pPr algn="l" fontAlgn="b"/>
                      <a:r>
                        <a:rPr lang="en-GB" sz="2200" u="none" strike="noStrike" dirty="0">
                          <a:effectLst/>
                        </a:rPr>
                        <a:t>Threat &amp; Danger</a:t>
                      </a:r>
                      <a:endParaRPr lang="en-GB" sz="22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r" fontAlgn="b"/>
                      <a:r>
                        <a:rPr lang="en-GB" sz="2400" u="none" strike="noStrike">
                          <a:effectLst/>
                        </a:rPr>
                        <a:t>0.05</a:t>
                      </a:r>
                      <a:endParaRPr lang="en-GB" sz="24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r" fontAlgn="b"/>
                      <a:r>
                        <a:rPr lang="en-GB" sz="2400" u="none" strike="noStrike">
                          <a:effectLst/>
                        </a:rPr>
                        <a:t>0.00</a:t>
                      </a:r>
                      <a:endParaRPr lang="en-GB" sz="24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r" fontAlgn="b"/>
                      <a:r>
                        <a:rPr lang="en-GB" sz="2400" u="none" strike="noStrike">
                          <a:effectLst/>
                        </a:rPr>
                        <a:t>0.12</a:t>
                      </a:r>
                      <a:endParaRPr lang="en-GB" sz="24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r" fontAlgn="b"/>
                      <a:r>
                        <a:rPr lang="en-GB" sz="2400" u="none" strike="noStrike">
                          <a:effectLst/>
                        </a:rPr>
                        <a:t>1.05</a:t>
                      </a:r>
                      <a:endParaRPr lang="en-GB" sz="24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r" fontAlgn="b"/>
                      <a:r>
                        <a:rPr lang="en-GB" sz="2400" u="none" strike="noStrike">
                          <a:effectLst/>
                        </a:rPr>
                        <a:t>0.44</a:t>
                      </a:r>
                      <a:endParaRPr lang="en-GB" sz="24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r" fontAlgn="b"/>
                      <a:r>
                        <a:rPr lang="en-GB" sz="2400" u="none" strike="noStrike">
                          <a:effectLst/>
                        </a:rPr>
                        <a:t>0.29</a:t>
                      </a:r>
                      <a:endParaRPr lang="en-GB" sz="24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r" fontAlgn="b"/>
                      <a:r>
                        <a:rPr lang="en-GB" sz="2400" u="none" strike="noStrike">
                          <a:effectLst/>
                        </a:rPr>
                        <a:t>0.01</a:t>
                      </a:r>
                      <a:endParaRPr lang="en-GB" sz="24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3778376002"/>
                  </a:ext>
                </a:extLst>
              </a:tr>
              <a:tr h="332624">
                <a:tc>
                  <a:txBody>
                    <a:bodyPr/>
                    <a:lstStyle/>
                    <a:p>
                      <a:pPr algn="l" fontAlgn="b"/>
                      <a:r>
                        <a:rPr lang="en-GB" sz="2400" u="none" strike="noStrike" dirty="0">
                          <a:effectLst/>
                        </a:rPr>
                        <a:t>Illness / Death</a:t>
                      </a:r>
                      <a:endParaRPr lang="en-GB" sz="24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r" fontAlgn="b"/>
                      <a:r>
                        <a:rPr lang="en-GB" sz="2400" u="none" strike="noStrike">
                          <a:effectLst/>
                        </a:rPr>
                        <a:t>0.35</a:t>
                      </a:r>
                      <a:endParaRPr lang="en-GB" sz="24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r" fontAlgn="b"/>
                      <a:r>
                        <a:rPr lang="en-GB" sz="2400" u="none" strike="noStrike">
                          <a:effectLst/>
                        </a:rPr>
                        <a:t>0.15</a:t>
                      </a:r>
                      <a:endParaRPr lang="en-GB" sz="24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r" fontAlgn="b"/>
                      <a:r>
                        <a:rPr lang="en-GB" sz="2400" u="none" strike="noStrike">
                          <a:effectLst/>
                        </a:rPr>
                        <a:t>0.62</a:t>
                      </a:r>
                      <a:endParaRPr lang="en-GB" sz="24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r" fontAlgn="b"/>
                      <a:r>
                        <a:rPr lang="en-GB" sz="2400" u="none" strike="noStrike">
                          <a:effectLst/>
                        </a:rPr>
                        <a:t>0.77</a:t>
                      </a:r>
                      <a:endParaRPr lang="en-GB" sz="24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r" fontAlgn="b"/>
                      <a:r>
                        <a:rPr lang="en-GB" sz="2400" u="none" strike="noStrike">
                          <a:effectLst/>
                        </a:rPr>
                        <a:t>0.19</a:t>
                      </a:r>
                      <a:endParaRPr lang="en-GB" sz="24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r" fontAlgn="b"/>
                      <a:r>
                        <a:rPr lang="en-GB" sz="2400" u="none" strike="noStrike">
                          <a:effectLst/>
                        </a:rPr>
                        <a:t>0.30</a:t>
                      </a:r>
                      <a:endParaRPr lang="en-GB" sz="24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r" fontAlgn="b"/>
                      <a:r>
                        <a:rPr lang="en-GB" sz="2400" u="none" strike="noStrike">
                          <a:effectLst/>
                        </a:rPr>
                        <a:t>0.82</a:t>
                      </a:r>
                      <a:endParaRPr lang="en-GB" sz="24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809372447"/>
                  </a:ext>
                </a:extLst>
              </a:tr>
              <a:tr h="332624">
                <a:tc>
                  <a:txBody>
                    <a:bodyPr/>
                    <a:lstStyle/>
                    <a:p>
                      <a:pPr algn="l" fontAlgn="b"/>
                      <a:r>
                        <a:rPr lang="en-GB" sz="2400" u="none" strike="noStrike">
                          <a:effectLst/>
                        </a:rPr>
                        <a:t>Active Search</a:t>
                      </a:r>
                      <a:endParaRPr lang="en-GB" sz="24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r" fontAlgn="b"/>
                      <a:r>
                        <a:rPr lang="en-GB" sz="2400" u="none" strike="noStrike" dirty="0">
                          <a:effectLst/>
                        </a:rPr>
                        <a:t>0.16</a:t>
                      </a:r>
                      <a:endParaRPr lang="en-GB" sz="24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r" fontAlgn="b"/>
                      <a:r>
                        <a:rPr lang="en-GB" sz="2400" b="1" u="none" strike="noStrike" dirty="0">
                          <a:solidFill>
                            <a:srgbClr val="92D050"/>
                          </a:solidFill>
                          <a:effectLst/>
                        </a:rPr>
                        <a:t>3.88*</a:t>
                      </a:r>
                      <a:endParaRPr lang="en-GB" sz="2400" b="1" i="0" u="none" strike="noStrike" dirty="0">
                        <a:solidFill>
                          <a:srgbClr val="92D05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r" fontAlgn="b"/>
                      <a:r>
                        <a:rPr lang="en-GB" sz="2400" b="1" u="none" strike="noStrike" dirty="0">
                          <a:solidFill>
                            <a:srgbClr val="92D050"/>
                          </a:solidFill>
                          <a:effectLst/>
                        </a:rPr>
                        <a:t>4.93*</a:t>
                      </a:r>
                      <a:endParaRPr lang="en-GB" sz="2400" b="1" i="0" u="none" strike="noStrike" dirty="0">
                        <a:solidFill>
                          <a:srgbClr val="92D05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r" fontAlgn="b"/>
                      <a:r>
                        <a:rPr lang="en-GB" sz="2400" b="1" u="none" strike="noStrike" dirty="0">
                          <a:solidFill>
                            <a:srgbClr val="FF0000"/>
                          </a:solidFill>
                          <a:effectLst/>
                        </a:rPr>
                        <a:t>6.88**</a:t>
                      </a:r>
                      <a:endParaRPr lang="en-GB" sz="2400" b="1" i="0" u="none" strike="noStrike" dirty="0">
                        <a:solidFill>
                          <a:srgbClr val="FF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r" fontAlgn="b"/>
                      <a:r>
                        <a:rPr lang="en-GB" sz="2400" u="none" strike="noStrike" dirty="0">
                          <a:effectLst/>
                        </a:rPr>
                        <a:t>1.55</a:t>
                      </a:r>
                      <a:endParaRPr lang="en-GB" sz="24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r" fontAlgn="b"/>
                      <a:r>
                        <a:rPr lang="en-GB" sz="2400" u="none" strike="noStrike">
                          <a:effectLst/>
                        </a:rPr>
                        <a:t>0.01</a:t>
                      </a:r>
                      <a:endParaRPr lang="en-GB" sz="24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r" fontAlgn="b"/>
                      <a:r>
                        <a:rPr lang="en-GB" sz="2400" u="none" strike="noStrike">
                          <a:effectLst/>
                        </a:rPr>
                        <a:t>1.07</a:t>
                      </a:r>
                      <a:endParaRPr lang="en-GB" sz="24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3639668186"/>
                  </a:ext>
                </a:extLst>
              </a:tr>
              <a:tr h="332624">
                <a:tc>
                  <a:txBody>
                    <a:bodyPr/>
                    <a:lstStyle/>
                    <a:p>
                      <a:pPr algn="l" fontAlgn="b"/>
                      <a:r>
                        <a:rPr lang="en-GB" sz="2400" u="none" strike="noStrike">
                          <a:effectLst/>
                        </a:rPr>
                        <a:t>Success </a:t>
                      </a:r>
                      <a:endParaRPr lang="en-GB" sz="24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r" fontAlgn="b"/>
                      <a:r>
                        <a:rPr lang="en-GB" sz="2400" u="none" strike="noStrike">
                          <a:effectLst/>
                        </a:rPr>
                        <a:t>0.76</a:t>
                      </a:r>
                      <a:endParaRPr lang="en-GB" sz="24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r" fontAlgn="b"/>
                      <a:r>
                        <a:rPr lang="en-GB" sz="2400" u="none" strike="noStrike">
                          <a:effectLst/>
                        </a:rPr>
                        <a:t>0.02</a:t>
                      </a:r>
                      <a:endParaRPr lang="en-GB" sz="24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r" fontAlgn="b"/>
                      <a:r>
                        <a:rPr lang="en-GB" sz="2400" u="none" strike="noStrike">
                          <a:effectLst/>
                        </a:rPr>
                        <a:t>1.09</a:t>
                      </a:r>
                      <a:endParaRPr lang="en-GB" sz="24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r" fontAlgn="b"/>
                      <a:r>
                        <a:rPr lang="en-GB" sz="2400" u="none" strike="noStrike">
                          <a:effectLst/>
                        </a:rPr>
                        <a:t>0.71</a:t>
                      </a:r>
                      <a:endParaRPr lang="en-GB" sz="24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r" fontAlgn="b"/>
                      <a:r>
                        <a:rPr lang="en-GB" sz="2400" u="none" strike="noStrike">
                          <a:effectLst/>
                        </a:rPr>
                        <a:t>0.02</a:t>
                      </a:r>
                      <a:endParaRPr lang="en-GB" sz="24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r" fontAlgn="b"/>
                      <a:r>
                        <a:rPr lang="en-GB" sz="2400" u="none" strike="noStrike">
                          <a:effectLst/>
                        </a:rPr>
                        <a:t>1.09</a:t>
                      </a:r>
                      <a:endParaRPr lang="en-GB" sz="24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r" fontAlgn="b"/>
                      <a:r>
                        <a:rPr lang="en-GB" sz="2400" u="none" strike="noStrike">
                          <a:effectLst/>
                        </a:rPr>
                        <a:t>0.81</a:t>
                      </a:r>
                      <a:endParaRPr lang="en-GB" sz="24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3416364163"/>
                  </a:ext>
                </a:extLst>
              </a:tr>
              <a:tr h="332624">
                <a:tc>
                  <a:txBody>
                    <a:bodyPr/>
                    <a:lstStyle/>
                    <a:p>
                      <a:pPr algn="l" fontAlgn="b"/>
                      <a:r>
                        <a:rPr lang="en-GB" sz="2400" u="none" strike="noStrike">
                          <a:effectLst/>
                        </a:rPr>
                        <a:t>Failure</a:t>
                      </a:r>
                      <a:endParaRPr lang="en-GB" sz="24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r" fontAlgn="b"/>
                      <a:r>
                        <a:rPr lang="en-GB" sz="2400" u="none" strike="noStrike">
                          <a:effectLst/>
                        </a:rPr>
                        <a:t>0.81</a:t>
                      </a:r>
                      <a:endParaRPr lang="en-GB" sz="24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r" fontAlgn="b"/>
                      <a:r>
                        <a:rPr lang="en-GB" sz="2400" u="none" strike="noStrike" dirty="0">
                          <a:effectLst/>
                        </a:rPr>
                        <a:t>2.66</a:t>
                      </a:r>
                      <a:endParaRPr lang="en-GB" sz="24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r" fontAlgn="b"/>
                      <a:r>
                        <a:rPr lang="en-GB" sz="2400" u="none" strike="noStrike" dirty="0">
                          <a:effectLst/>
                        </a:rPr>
                        <a:t>0.58</a:t>
                      </a:r>
                      <a:endParaRPr lang="en-GB" sz="24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r" fontAlgn="b"/>
                      <a:r>
                        <a:rPr lang="en-GB" sz="2400" u="none" strike="noStrike" dirty="0">
                          <a:effectLst/>
                        </a:rPr>
                        <a:t>1.18</a:t>
                      </a:r>
                      <a:endParaRPr lang="en-GB" sz="24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r" fontAlgn="b"/>
                      <a:r>
                        <a:rPr lang="en-GB" sz="2400" u="none" strike="noStrike">
                          <a:effectLst/>
                        </a:rPr>
                        <a:t>0.39</a:t>
                      </a:r>
                      <a:endParaRPr lang="en-GB" sz="24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r" fontAlgn="b"/>
                      <a:r>
                        <a:rPr lang="en-GB" sz="2400" u="none" strike="noStrike">
                          <a:effectLst/>
                        </a:rPr>
                        <a:t>0.28</a:t>
                      </a:r>
                      <a:endParaRPr lang="en-GB" sz="24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r" fontAlgn="b"/>
                      <a:r>
                        <a:rPr lang="en-GB" sz="2400" u="none" strike="noStrike">
                          <a:effectLst/>
                        </a:rPr>
                        <a:t>2.71</a:t>
                      </a:r>
                      <a:endParaRPr lang="en-GB" sz="24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3420356140"/>
                  </a:ext>
                </a:extLst>
              </a:tr>
              <a:tr h="332624">
                <a:tc>
                  <a:txBody>
                    <a:bodyPr/>
                    <a:lstStyle/>
                    <a:p>
                      <a:pPr algn="l" fontAlgn="b"/>
                      <a:r>
                        <a:rPr lang="en-GB" sz="2400" u="none" strike="noStrike">
                          <a:effectLst/>
                        </a:rPr>
                        <a:t>Good Fortune</a:t>
                      </a:r>
                      <a:endParaRPr lang="en-GB" sz="24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r" fontAlgn="b"/>
                      <a:r>
                        <a:rPr lang="en-GB" sz="2400" u="none" strike="noStrike">
                          <a:effectLst/>
                        </a:rPr>
                        <a:t>0.03</a:t>
                      </a:r>
                      <a:endParaRPr lang="en-GB" sz="24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r" fontAlgn="b"/>
                      <a:r>
                        <a:rPr lang="en-GB" sz="2400" b="1" u="none" strike="noStrike" dirty="0">
                          <a:solidFill>
                            <a:srgbClr val="FF0000"/>
                          </a:solidFill>
                          <a:effectLst/>
                        </a:rPr>
                        <a:t>6.02*</a:t>
                      </a:r>
                      <a:endParaRPr lang="en-GB" sz="2400" b="1" i="0" u="none" strike="noStrike" dirty="0">
                        <a:solidFill>
                          <a:srgbClr val="FF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r" fontAlgn="b"/>
                      <a:r>
                        <a:rPr lang="en-GB" sz="2400" u="none" strike="noStrike">
                          <a:effectLst/>
                        </a:rPr>
                        <a:t>2.53</a:t>
                      </a:r>
                      <a:endParaRPr lang="en-GB" sz="24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r" fontAlgn="b"/>
                      <a:r>
                        <a:rPr lang="en-GB" sz="2400" u="none" strike="noStrike">
                          <a:effectLst/>
                        </a:rPr>
                        <a:t>3.71</a:t>
                      </a:r>
                      <a:endParaRPr lang="en-GB" sz="24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r" fontAlgn="b"/>
                      <a:r>
                        <a:rPr lang="en-GB" sz="2400" u="none" strike="noStrike">
                          <a:effectLst/>
                        </a:rPr>
                        <a:t>0.62</a:t>
                      </a:r>
                      <a:endParaRPr lang="en-GB" sz="24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r" fontAlgn="b"/>
                      <a:r>
                        <a:rPr lang="en-GB" sz="2400" u="none" strike="noStrike">
                          <a:effectLst/>
                        </a:rPr>
                        <a:t>1.85</a:t>
                      </a:r>
                      <a:endParaRPr lang="en-GB" sz="24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r" fontAlgn="b"/>
                      <a:r>
                        <a:rPr lang="en-GB" sz="2400" u="none" strike="noStrike">
                          <a:effectLst/>
                        </a:rPr>
                        <a:t>0.64</a:t>
                      </a:r>
                      <a:endParaRPr lang="en-GB" sz="24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2018759555"/>
                  </a:ext>
                </a:extLst>
              </a:tr>
              <a:tr h="332624">
                <a:tc>
                  <a:txBody>
                    <a:bodyPr/>
                    <a:lstStyle/>
                    <a:p>
                      <a:pPr algn="l" fontAlgn="b"/>
                      <a:r>
                        <a:rPr lang="en-GB" sz="2400" u="none" strike="noStrike">
                          <a:effectLst/>
                        </a:rPr>
                        <a:t>Misfortune</a:t>
                      </a:r>
                      <a:endParaRPr lang="en-GB" sz="24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r" fontAlgn="b"/>
                      <a:r>
                        <a:rPr lang="en-GB" sz="2400" u="none" strike="noStrike">
                          <a:effectLst/>
                        </a:rPr>
                        <a:t>0.31</a:t>
                      </a:r>
                      <a:endParaRPr lang="en-GB" sz="24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r" fontAlgn="b"/>
                      <a:r>
                        <a:rPr lang="en-GB" sz="2400" u="none" strike="noStrike">
                          <a:effectLst/>
                        </a:rPr>
                        <a:t>1.44</a:t>
                      </a:r>
                      <a:endParaRPr lang="en-GB" sz="24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r" fontAlgn="b"/>
                      <a:r>
                        <a:rPr lang="en-GB" sz="2400" u="none" strike="noStrike" dirty="0">
                          <a:effectLst/>
                        </a:rPr>
                        <a:t>2.29</a:t>
                      </a:r>
                      <a:endParaRPr lang="en-GB" sz="24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r" fontAlgn="b"/>
                      <a:r>
                        <a:rPr lang="en-GB" sz="2400" u="none" strike="noStrike">
                          <a:effectLst/>
                        </a:rPr>
                        <a:t>0.03</a:t>
                      </a:r>
                      <a:endParaRPr lang="en-GB" sz="24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r" fontAlgn="b"/>
                      <a:r>
                        <a:rPr lang="en-GB" sz="2400" u="none" strike="noStrike">
                          <a:effectLst/>
                        </a:rPr>
                        <a:t>0.02</a:t>
                      </a:r>
                      <a:endParaRPr lang="en-GB" sz="24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r" fontAlgn="b"/>
                      <a:r>
                        <a:rPr lang="en-GB" sz="2400" u="none" strike="noStrike" dirty="0">
                          <a:effectLst/>
                        </a:rPr>
                        <a:t>0.37</a:t>
                      </a:r>
                      <a:endParaRPr lang="en-GB" sz="24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r" fontAlgn="b"/>
                      <a:r>
                        <a:rPr lang="en-GB" sz="2400" u="none" strike="noStrike">
                          <a:effectLst/>
                        </a:rPr>
                        <a:t>1.99</a:t>
                      </a:r>
                      <a:endParaRPr lang="en-GB" sz="24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3681564823"/>
                  </a:ext>
                </a:extLst>
              </a:tr>
              <a:tr h="332624">
                <a:tc>
                  <a:txBody>
                    <a:bodyPr/>
                    <a:lstStyle/>
                    <a:p>
                      <a:pPr algn="l" fontAlgn="b"/>
                      <a:r>
                        <a:rPr lang="en-GB" sz="2400" u="none" strike="noStrike">
                          <a:effectLst/>
                        </a:rPr>
                        <a:t>Anger</a:t>
                      </a:r>
                      <a:endParaRPr lang="en-GB" sz="24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r" fontAlgn="b"/>
                      <a:r>
                        <a:rPr lang="en-GB" sz="2400" u="none" strike="noStrike">
                          <a:effectLst/>
                        </a:rPr>
                        <a:t>0.31</a:t>
                      </a:r>
                      <a:endParaRPr lang="en-GB" sz="24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r" fontAlgn="b"/>
                      <a:r>
                        <a:rPr lang="en-GB" sz="2400" u="none" strike="noStrike">
                          <a:effectLst/>
                        </a:rPr>
                        <a:t>1.88</a:t>
                      </a:r>
                      <a:endParaRPr lang="en-GB" sz="24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r" fontAlgn="b"/>
                      <a:r>
                        <a:rPr lang="en-GB" sz="2400" b="1" u="none" strike="noStrike" dirty="0">
                          <a:solidFill>
                            <a:srgbClr val="FF0000"/>
                          </a:solidFill>
                          <a:effectLst/>
                        </a:rPr>
                        <a:t>3.84*</a:t>
                      </a:r>
                      <a:endParaRPr lang="en-GB" sz="2400" b="1" i="0" u="none" strike="noStrike" dirty="0">
                        <a:solidFill>
                          <a:srgbClr val="FF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r" fontAlgn="b"/>
                      <a:r>
                        <a:rPr lang="en-GB" sz="2400" b="1" u="none" strike="noStrike" dirty="0">
                          <a:solidFill>
                            <a:srgbClr val="FF0000"/>
                          </a:solidFill>
                          <a:effectLst/>
                        </a:rPr>
                        <a:t>4.26*</a:t>
                      </a:r>
                      <a:endParaRPr lang="en-GB" sz="2400" b="1" i="0" u="none" strike="noStrike" dirty="0">
                        <a:solidFill>
                          <a:srgbClr val="FF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r" fontAlgn="b"/>
                      <a:r>
                        <a:rPr lang="en-GB" sz="2400" u="none" strike="noStrike">
                          <a:effectLst/>
                        </a:rPr>
                        <a:t>0.00</a:t>
                      </a:r>
                      <a:endParaRPr lang="en-GB" sz="24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r" fontAlgn="b"/>
                      <a:r>
                        <a:rPr lang="en-GB" sz="2400" u="none" strike="noStrike">
                          <a:effectLst/>
                        </a:rPr>
                        <a:t>1.35</a:t>
                      </a:r>
                      <a:endParaRPr lang="en-GB" sz="24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r" fontAlgn="b"/>
                      <a:r>
                        <a:rPr lang="en-GB" sz="2400" u="none" strike="noStrike" dirty="0">
                          <a:effectLst/>
                        </a:rPr>
                        <a:t>0.41</a:t>
                      </a:r>
                      <a:endParaRPr lang="en-GB" sz="24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1951666308"/>
                  </a:ext>
                </a:extLst>
              </a:tr>
              <a:tr h="332624">
                <a:tc>
                  <a:txBody>
                    <a:bodyPr/>
                    <a:lstStyle/>
                    <a:p>
                      <a:pPr algn="l" fontAlgn="b"/>
                      <a:r>
                        <a:rPr lang="en-GB" sz="2400" u="none" strike="noStrike">
                          <a:effectLst/>
                        </a:rPr>
                        <a:t>Apprehension</a:t>
                      </a:r>
                      <a:endParaRPr lang="en-GB" sz="24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r" fontAlgn="b"/>
                      <a:r>
                        <a:rPr lang="en-GB" sz="2400" u="none" strike="noStrike">
                          <a:effectLst/>
                        </a:rPr>
                        <a:t>0.09</a:t>
                      </a:r>
                      <a:endParaRPr lang="en-GB" sz="24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r" fontAlgn="b"/>
                      <a:r>
                        <a:rPr lang="en-GB" sz="2400" b="1" u="none" strike="noStrike" dirty="0">
                          <a:solidFill>
                            <a:srgbClr val="92D050"/>
                          </a:solidFill>
                          <a:effectLst/>
                        </a:rPr>
                        <a:t>8.77**</a:t>
                      </a:r>
                      <a:endParaRPr lang="en-GB" sz="2400" b="1" i="0" u="none" strike="noStrike" dirty="0">
                        <a:solidFill>
                          <a:srgbClr val="92D05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r" fontAlgn="b"/>
                      <a:r>
                        <a:rPr lang="en-GB" sz="2400" u="none" strike="noStrike">
                          <a:effectLst/>
                        </a:rPr>
                        <a:t>2.13</a:t>
                      </a:r>
                      <a:endParaRPr lang="en-GB" sz="24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r" fontAlgn="b"/>
                      <a:r>
                        <a:rPr lang="en-GB" sz="2400" u="none" strike="noStrike">
                          <a:effectLst/>
                        </a:rPr>
                        <a:t>3.15</a:t>
                      </a:r>
                      <a:endParaRPr lang="en-GB" sz="24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r" fontAlgn="b"/>
                      <a:r>
                        <a:rPr lang="en-GB" sz="2400" u="none" strike="noStrike">
                          <a:effectLst/>
                        </a:rPr>
                        <a:t>0.48</a:t>
                      </a:r>
                      <a:endParaRPr lang="en-GB" sz="24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r" fontAlgn="b"/>
                      <a:r>
                        <a:rPr lang="en-GB" sz="2400" u="none" strike="noStrike">
                          <a:effectLst/>
                        </a:rPr>
                        <a:t>0.15</a:t>
                      </a:r>
                      <a:endParaRPr lang="en-GB" sz="24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r" fontAlgn="b"/>
                      <a:r>
                        <a:rPr lang="en-GB" sz="2400" u="none" strike="noStrike">
                          <a:effectLst/>
                        </a:rPr>
                        <a:t>0.57</a:t>
                      </a:r>
                      <a:endParaRPr lang="en-GB" sz="24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3368261408"/>
                  </a:ext>
                </a:extLst>
              </a:tr>
              <a:tr h="332624">
                <a:tc>
                  <a:txBody>
                    <a:bodyPr/>
                    <a:lstStyle/>
                    <a:p>
                      <a:pPr algn="l" fontAlgn="b"/>
                      <a:r>
                        <a:rPr lang="en-GB" sz="2400" u="none" strike="noStrike">
                          <a:effectLst/>
                        </a:rPr>
                        <a:t>Sadness</a:t>
                      </a:r>
                      <a:endParaRPr lang="en-GB" sz="24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r" fontAlgn="b"/>
                      <a:r>
                        <a:rPr lang="en-GB" sz="2400" b="1" u="none" strike="noStrike" dirty="0">
                          <a:solidFill>
                            <a:srgbClr val="92D050"/>
                          </a:solidFill>
                          <a:effectLst/>
                        </a:rPr>
                        <a:t>4.98*</a:t>
                      </a:r>
                      <a:endParaRPr lang="en-GB" sz="2400" b="1" i="0" u="none" strike="noStrike" dirty="0">
                        <a:solidFill>
                          <a:srgbClr val="92D05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r" fontAlgn="b"/>
                      <a:r>
                        <a:rPr lang="en-GB" sz="2400" b="1" u="none" strike="noStrike" dirty="0">
                          <a:solidFill>
                            <a:srgbClr val="FF0000"/>
                          </a:solidFill>
                          <a:effectLst/>
                        </a:rPr>
                        <a:t>3.84*</a:t>
                      </a:r>
                      <a:endParaRPr lang="en-GB" sz="2400" b="1" i="0" u="none" strike="noStrike" dirty="0">
                        <a:solidFill>
                          <a:srgbClr val="FF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r" fontAlgn="b"/>
                      <a:r>
                        <a:rPr lang="en-GB" sz="2400" u="none" strike="noStrike">
                          <a:effectLst/>
                        </a:rPr>
                        <a:t>3.18</a:t>
                      </a:r>
                      <a:endParaRPr lang="en-GB" sz="24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r" fontAlgn="b"/>
                      <a:r>
                        <a:rPr lang="en-GB" sz="2400" u="none" strike="noStrike">
                          <a:effectLst/>
                        </a:rPr>
                        <a:t>0.77</a:t>
                      </a:r>
                      <a:endParaRPr lang="en-GB" sz="24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r" fontAlgn="b"/>
                      <a:r>
                        <a:rPr lang="en-GB" sz="2400" u="none" strike="noStrike">
                          <a:effectLst/>
                        </a:rPr>
                        <a:t>0.04</a:t>
                      </a:r>
                      <a:endParaRPr lang="en-GB" sz="24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r" fontAlgn="b"/>
                      <a:r>
                        <a:rPr lang="en-GB" sz="2400" u="none" strike="noStrike">
                          <a:effectLst/>
                        </a:rPr>
                        <a:t>1.20</a:t>
                      </a:r>
                      <a:endParaRPr lang="en-GB" sz="24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r" fontAlgn="b"/>
                      <a:r>
                        <a:rPr lang="en-GB" sz="2400" u="none" strike="noStrike" dirty="0">
                          <a:effectLst/>
                        </a:rPr>
                        <a:t>0.98</a:t>
                      </a:r>
                      <a:endParaRPr lang="en-GB" sz="24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1533163812"/>
                  </a:ext>
                </a:extLst>
              </a:tr>
              <a:tr h="332624">
                <a:tc>
                  <a:txBody>
                    <a:bodyPr/>
                    <a:lstStyle/>
                    <a:p>
                      <a:pPr algn="l" fontAlgn="b"/>
                      <a:r>
                        <a:rPr lang="en-GB" sz="2400" u="none" strike="noStrike">
                          <a:effectLst/>
                        </a:rPr>
                        <a:t>Confusion</a:t>
                      </a:r>
                      <a:endParaRPr lang="en-GB" sz="24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r" fontAlgn="b"/>
                      <a:r>
                        <a:rPr lang="en-GB" sz="2400" u="none" strike="noStrike">
                          <a:effectLst/>
                        </a:rPr>
                        <a:t>0.02</a:t>
                      </a:r>
                      <a:endParaRPr lang="en-GB" sz="24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r" fontAlgn="b"/>
                      <a:r>
                        <a:rPr lang="en-GB" sz="2400" u="none" strike="noStrike">
                          <a:effectLst/>
                        </a:rPr>
                        <a:t>0.01</a:t>
                      </a:r>
                      <a:endParaRPr lang="en-GB" sz="24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r" fontAlgn="b"/>
                      <a:r>
                        <a:rPr lang="en-GB" sz="2400" u="none" strike="noStrike">
                          <a:effectLst/>
                        </a:rPr>
                        <a:t>0.96</a:t>
                      </a:r>
                      <a:endParaRPr lang="en-GB" sz="24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r" fontAlgn="b"/>
                      <a:r>
                        <a:rPr lang="en-GB" sz="2400" u="none" strike="noStrike">
                          <a:effectLst/>
                        </a:rPr>
                        <a:t>0.01</a:t>
                      </a:r>
                      <a:endParaRPr lang="en-GB" sz="24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r" fontAlgn="b"/>
                      <a:r>
                        <a:rPr lang="en-GB" sz="2400" u="none" strike="noStrike">
                          <a:effectLst/>
                        </a:rPr>
                        <a:t>0.05</a:t>
                      </a:r>
                      <a:endParaRPr lang="en-GB" sz="24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r" fontAlgn="b"/>
                      <a:r>
                        <a:rPr lang="en-GB" sz="2400" u="none" strike="noStrike">
                          <a:effectLst/>
                        </a:rPr>
                        <a:t>0.28</a:t>
                      </a:r>
                      <a:endParaRPr lang="en-GB" sz="24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r" fontAlgn="b"/>
                      <a:r>
                        <a:rPr lang="en-GB" sz="2400" u="none" strike="noStrike" dirty="0">
                          <a:effectLst/>
                        </a:rPr>
                        <a:t>1.57</a:t>
                      </a:r>
                      <a:endParaRPr lang="en-GB" sz="24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3752488080"/>
                  </a:ext>
                </a:extLst>
              </a:tr>
              <a:tr h="332624">
                <a:tc>
                  <a:txBody>
                    <a:bodyPr/>
                    <a:lstStyle/>
                    <a:p>
                      <a:pPr algn="l" fontAlgn="b"/>
                      <a:r>
                        <a:rPr lang="en-GB" sz="2400" u="none" strike="noStrike">
                          <a:effectLst/>
                        </a:rPr>
                        <a:t>Happiness</a:t>
                      </a:r>
                      <a:endParaRPr lang="en-GB" sz="24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r" fontAlgn="b"/>
                      <a:r>
                        <a:rPr lang="en-GB" sz="2400" u="none" strike="noStrike">
                          <a:effectLst/>
                        </a:rPr>
                        <a:t>1.60</a:t>
                      </a:r>
                      <a:endParaRPr lang="en-GB" sz="24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r" fontAlgn="b"/>
                      <a:r>
                        <a:rPr lang="en-GB" sz="2400" u="none" strike="noStrike">
                          <a:effectLst/>
                        </a:rPr>
                        <a:t>0.16</a:t>
                      </a:r>
                      <a:endParaRPr lang="en-GB" sz="24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r" fontAlgn="b"/>
                      <a:r>
                        <a:rPr lang="en-GB" sz="2400" u="none" strike="noStrike" dirty="0">
                          <a:effectLst/>
                        </a:rPr>
                        <a:t>0.00</a:t>
                      </a:r>
                      <a:endParaRPr lang="en-GB" sz="24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r" fontAlgn="b"/>
                      <a:r>
                        <a:rPr lang="en-GB" sz="2400" u="none" strike="noStrike">
                          <a:effectLst/>
                        </a:rPr>
                        <a:t>0.92</a:t>
                      </a:r>
                      <a:endParaRPr lang="en-GB" sz="24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r" fontAlgn="b"/>
                      <a:r>
                        <a:rPr lang="en-GB" sz="2400" u="none" strike="noStrike">
                          <a:effectLst/>
                        </a:rPr>
                        <a:t>1.67</a:t>
                      </a:r>
                      <a:endParaRPr lang="en-GB" sz="24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r" fontAlgn="b"/>
                      <a:r>
                        <a:rPr lang="en-GB" sz="2400" u="none" strike="noStrike">
                          <a:effectLst/>
                        </a:rPr>
                        <a:t>0.91</a:t>
                      </a:r>
                      <a:endParaRPr lang="en-GB" sz="2400" b="0" i="0" u="none" strike="noStrike">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tc>
                  <a:txBody>
                    <a:bodyPr/>
                    <a:lstStyle/>
                    <a:p>
                      <a:pPr algn="r" fontAlgn="b"/>
                      <a:r>
                        <a:rPr lang="en-GB" sz="2400" u="none" strike="noStrike" dirty="0">
                          <a:effectLst/>
                        </a:rPr>
                        <a:t>0.49</a:t>
                      </a:r>
                      <a:endParaRPr lang="en-GB" sz="24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2060"/>
                    </a:solidFill>
                  </a:tcPr>
                </a:tc>
                <a:extLst>
                  <a:ext uri="{0D108BD9-81ED-4DB2-BD59-A6C34878D82A}">
                    <a16:rowId xmlns:a16="http://schemas.microsoft.com/office/drawing/2014/main" val="4190001037"/>
                  </a:ext>
                </a:extLst>
              </a:tr>
            </a:tbl>
          </a:graphicData>
        </a:graphic>
      </p:graphicFrame>
      <p:sp>
        <p:nvSpPr>
          <p:cNvPr id="45" name="TextBox 44">
            <a:extLst>
              <a:ext uri="{FF2B5EF4-FFF2-40B4-BE49-F238E27FC236}">
                <a16:creationId xmlns:a16="http://schemas.microsoft.com/office/drawing/2014/main" id="{809B9C15-BA6A-4A92-B559-D3DAADCA8DFE}"/>
              </a:ext>
            </a:extLst>
          </p:cNvPr>
          <p:cNvSpPr txBox="1"/>
          <p:nvPr/>
        </p:nvSpPr>
        <p:spPr>
          <a:xfrm>
            <a:off x="20092142" y="16611334"/>
            <a:ext cx="9269097" cy="3046988"/>
          </a:xfrm>
          <a:prstGeom prst="rect">
            <a:avLst/>
          </a:prstGeom>
          <a:noFill/>
        </p:spPr>
        <p:txBody>
          <a:bodyPr wrap="square" rtlCol="0">
            <a:spAutoFit/>
          </a:bodyPr>
          <a:lstStyle/>
          <a:p>
            <a:r>
              <a:rPr lang="en-GB" sz="2400" dirty="0"/>
              <a:t>The highest Chi value was between the dream theme of Apprehension (which includes all forms of fear, anxiety and embarrassment), and waking Worry. This was significant at p&lt;0.01. </a:t>
            </a:r>
          </a:p>
          <a:p>
            <a:endParaRPr lang="en-GB" sz="2400" dirty="0"/>
          </a:p>
          <a:p>
            <a:r>
              <a:rPr lang="en-GB" sz="2400" dirty="0"/>
              <a:t>The theme that was related to the highest number of waking affects was Active Search (which includes all forms of agentic seeking or solution-finding in dreams); this was higher in those with high levels of waking worry and stress, and lower in those who are high in happiness. </a:t>
            </a:r>
          </a:p>
        </p:txBody>
      </p:sp>
      <p:sp>
        <p:nvSpPr>
          <p:cNvPr id="46" name="TextBox 45">
            <a:extLst>
              <a:ext uri="{FF2B5EF4-FFF2-40B4-BE49-F238E27FC236}">
                <a16:creationId xmlns:a16="http://schemas.microsoft.com/office/drawing/2014/main" id="{D8DB9A5D-0E65-4048-9491-4FFA5B6E7044}"/>
              </a:ext>
            </a:extLst>
          </p:cNvPr>
          <p:cNvSpPr txBox="1"/>
          <p:nvPr/>
        </p:nvSpPr>
        <p:spPr>
          <a:xfrm>
            <a:off x="20107512" y="15830886"/>
            <a:ext cx="8001000" cy="710707"/>
          </a:xfrm>
          <a:prstGeom prst="rect">
            <a:avLst/>
          </a:prstGeom>
          <a:noFill/>
        </p:spPr>
        <p:txBody>
          <a:bodyPr wrap="square" rtlCol="0">
            <a:spAutoFit/>
          </a:bodyPr>
          <a:lstStyle/>
          <a:p>
            <a:pPr>
              <a:lnSpc>
                <a:spcPct val="115000"/>
              </a:lnSpc>
              <a:spcAft>
                <a:spcPts val="1000"/>
              </a:spcAft>
            </a:pPr>
            <a:r>
              <a:rPr lang="en-GB" sz="1800" b="1" dirty="0">
                <a:latin typeface="Calibri" panose="020F0502020204030204" pitchFamily="34" charset="0"/>
                <a:ea typeface="Calibri" panose="020F0502020204030204" pitchFamily="34" charset="0"/>
                <a:cs typeface="Times New Roman" panose="02020603050405020304" pitchFamily="18" charset="0"/>
              </a:rPr>
              <a:t>**significant at 0.01, *significant at 0.05;   for significant values, green = theme higher in presence of emotion, red = theme lower in presence of emotion</a:t>
            </a:r>
            <a:endParaRPr lang="en-GB" sz="1800" b="1"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47" name="Rectangle 46">
            <a:extLst>
              <a:ext uri="{FF2B5EF4-FFF2-40B4-BE49-F238E27FC236}">
                <a16:creationId xmlns:a16="http://schemas.microsoft.com/office/drawing/2014/main" id="{676B8C40-CB0F-469C-859F-0E956A16CAA8}"/>
              </a:ext>
            </a:extLst>
          </p:cNvPr>
          <p:cNvSpPr/>
          <p:nvPr/>
        </p:nvSpPr>
        <p:spPr>
          <a:xfrm>
            <a:off x="753156" y="35922561"/>
            <a:ext cx="9479837" cy="2928365"/>
          </a:xfrm>
          <a:prstGeom prst="rect">
            <a:avLst/>
          </a:prstGeom>
          <a:solidFill>
            <a:srgbClr val="FFF2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3400" dirty="0">
              <a:solidFill>
                <a:schemeClr val="tx1"/>
              </a:solidFill>
            </a:endParaRPr>
          </a:p>
        </p:txBody>
      </p:sp>
      <p:pic>
        <p:nvPicPr>
          <p:cNvPr id="21" name="Picture 20" descr="A close up of a sign&#10;&#10;Description generated with very high confidence">
            <a:extLst>
              <a:ext uri="{FF2B5EF4-FFF2-40B4-BE49-F238E27FC236}">
                <a16:creationId xmlns:a16="http://schemas.microsoft.com/office/drawing/2014/main" id="{7D24D334-DCD4-4E40-ABD7-3A03D3AA4D4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88364" y="36441650"/>
            <a:ext cx="3417760" cy="1774606"/>
          </a:xfrm>
          <a:prstGeom prst="rect">
            <a:avLst/>
          </a:prstGeom>
        </p:spPr>
      </p:pic>
      <p:sp>
        <p:nvSpPr>
          <p:cNvPr id="23" name="TextBox 22">
            <a:extLst>
              <a:ext uri="{FF2B5EF4-FFF2-40B4-BE49-F238E27FC236}">
                <a16:creationId xmlns:a16="http://schemas.microsoft.com/office/drawing/2014/main" id="{19A5584E-B52D-436A-BEC4-C8ADF0603AB8}"/>
              </a:ext>
            </a:extLst>
          </p:cNvPr>
          <p:cNvSpPr txBox="1"/>
          <p:nvPr/>
        </p:nvSpPr>
        <p:spPr>
          <a:xfrm>
            <a:off x="4574210" y="36285467"/>
            <a:ext cx="5987640" cy="2185214"/>
          </a:xfrm>
          <a:prstGeom prst="rect">
            <a:avLst/>
          </a:prstGeom>
          <a:noFill/>
        </p:spPr>
        <p:txBody>
          <a:bodyPr wrap="square" rtlCol="0">
            <a:spAutoFit/>
          </a:bodyPr>
          <a:lstStyle/>
          <a:p>
            <a:r>
              <a:rPr lang="en-GB" sz="3400" dirty="0"/>
              <a:t>This research was funded by a British Psychological Society Undergraduate Research Assistantship Award 2018</a:t>
            </a:r>
          </a:p>
        </p:txBody>
      </p:sp>
      <p:sp>
        <p:nvSpPr>
          <p:cNvPr id="20" name="TextBox 19">
            <a:extLst>
              <a:ext uri="{FF2B5EF4-FFF2-40B4-BE49-F238E27FC236}">
                <a16:creationId xmlns:a16="http://schemas.microsoft.com/office/drawing/2014/main" id="{D2308A66-F2FD-44E0-B0B4-759544D67321}"/>
              </a:ext>
            </a:extLst>
          </p:cNvPr>
          <p:cNvSpPr txBox="1"/>
          <p:nvPr/>
        </p:nvSpPr>
        <p:spPr>
          <a:xfrm>
            <a:off x="988364" y="39941989"/>
            <a:ext cx="8423890" cy="2369880"/>
          </a:xfrm>
          <a:prstGeom prst="rect">
            <a:avLst/>
          </a:prstGeom>
          <a:noFill/>
        </p:spPr>
        <p:txBody>
          <a:bodyPr wrap="square" rtlCol="0">
            <a:spAutoFit/>
          </a:bodyPr>
          <a:lstStyle/>
          <a:p>
            <a:r>
              <a:rPr lang="en-GB" sz="1200" baseline="30000" dirty="0">
                <a:solidFill>
                  <a:srgbClr val="222222"/>
                </a:solidFill>
                <a:latin typeface="+mj-lt"/>
                <a:ea typeface="Calibri" panose="020F0502020204030204" pitchFamily="34" charset="0"/>
              </a:rPr>
              <a:t>1</a:t>
            </a:r>
            <a:r>
              <a:rPr lang="en-GB" sz="1200" dirty="0">
                <a:solidFill>
                  <a:srgbClr val="222222"/>
                </a:solidFill>
                <a:latin typeface="+mj-lt"/>
                <a:ea typeface="Calibri" panose="020F0502020204030204" pitchFamily="34" charset="0"/>
              </a:rPr>
              <a:t>Hall, C. S., &amp; </a:t>
            </a:r>
            <a:r>
              <a:rPr lang="en-GB" sz="1200" dirty="0" err="1">
                <a:solidFill>
                  <a:srgbClr val="222222"/>
                </a:solidFill>
                <a:latin typeface="+mj-lt"/>
                <a:ea typeface="Calibri" panose="020F0502020204030204" pitchFamily="34" charset="0"/>
              </a:rPr>
              <a:t>Nordby</a:t>
            </a:r>
            <a:r>
              <a:rPr lang="en-GB" sz="1200" dirty="0">
                <a:solidFill>
                  <a:srgbClr val="222222"/>
                </a:solidFill>
                <a:latin typeface="+mj-lt"/>
                <a:ea typeface="Calibri" panose="020F0502020204030204" pitchFamily="34" charset="0"/>
              </a:rPr>
              <a:t>, V. J. (1972). </a:t>
            </a:r>
            <a:r>
              <a:rPr lang="en-GB" sz="1200" i="1" dirty="0">
                <a:solidFill>
                  <a:srgbClr val="222222"/>
                </a:solidFill>
                <a:latin typeface="+mj-lt"/>
                <a:ea typeface="Calibri" panose="020F0502020204030204" pitchFamily="34" charset="0"/>
              </a:rPr>
              <a:t>The individual and his dreams</a:t>
            </a:r>
            <a:r>
              <a:rPr lang="en-GB" sz="1200" dirty="0">
                <a:solidFill>
                  <a:srgbClr val="222222"/>
                </a:solidFill>
                <a:latin typeface="+mj-lt"/>
                <a:ea typeface="Calibri" panose="020F0502020204030204" pitchFamily="34" charset="0"/>
              </a:rPr>
              <a:t>. Signet Book.</a:t>
            </a:r>
            <a:br>
              <a:rPr lang="en-GB" sz="1200" dirty="0">
                <a:solidFill>
                  <a:srgbClr val="222222"/>
                </a:solidFill>
                <a:latin typeface="+mj-lt"/>
                <a:ea typeface="Calibri" panose="020F0502020204030204" pitchFamily="34" charset="0"/>
              </a:rPr>
            </a:br>
            <a:r>
              <a:rPr lang="en-GB" sz="1200" baseline="30000" dirty="0">
                <a:solidFill>
                  <a:srgbClr val="222222"/>
                </a:solidFill>
                <a:latin typeface="+mj-lt"/>
                <a:ea typeface="Calibri" panose="020F0502020204030204" pitchFamily="34" charset="0"/>
              </a:rPr>
              <a:t>2</a:t>
            </a:r>
            <a:r>
              <a:rPr lang="en-GB" sz="1200" dirty="0">
                <a:solidFill>
                  <a:srgbClr val="222222"/>
                </a:solidFill>
                <a:latin typeface="+mj-lt"/>
                <a:ea typeface="Calibri" panose="020F0502020204030204" pitchFamily="34" charset="0"/>
              </a:rPr>
              <a:t>Breger, L. (1967). Function of dreams. </a:t>
            </a:r>
            <a:r>
              <a:rPr lang="en-GB" sz="1200" i="1" dirty="0">
                <a:solidFill>
                  <a:srgbClr val="222222"/>
                </a:solidFill>
                <a:latin typeface="+mj-lt"/>
                <a:ea typeface="Calibri" panose="020F0502020204030204" pitchFamily="34" charset="0"/>
              </a:rPr>
              <a:t>Journal of Abnormal Psychology</a:t>
            </a:r>
            <a:r>
              <a:rPr lang="en-GB" sz="1200" dirty="0">
                <a:solidFill>
                  <a:srgbClr val="222222"/>
                </a:solidFill>
                <a:latin typeface="+mj-lt"/>
                <a:ea typeface="Calibri" panose="020F0502020204030204" pitchFamily="34" charset="0"/>
              </a:rPr>
              <a:t>, </a:t>
            </a:r>
            <a:r>
              <a:rPr lang="en-GB" sz="1200" i="1" dirty="0">
                <a:solidFill>
                  <a:srgbClr val="222222"/>
                </a:solidFill>
                <a:latin typeface="+mj-lt"/>
                <a:ea typeface="Calibri" panose="020F0502020204030204" pitchFamily="34" charset="0"/>
              </a:rPr>
              <a:t>72</a:t>
            </a:r>
            <a:r>
              <a:rPr lang="en-GB" sz="1200" dirty="0">
                <a:solidFill>
                  <a:srgbClr val="222222"/>
                </a:solidFill>
                <a:latin typeface="+mj-lt"/>
                <a:ea typeface="Calibri" panose="020F0502020204030204" pitchFamily="34" charset="0"/>
              </a:rPr>
              <a:t>(5p2), 1.</a:t>
            </a:r>
            <a:br>
              <a:rPr lang="en-GB" sz="1200" dirty="0">
                <a:solidFill>
                  <a:srgbClr val="222222"/>
                </a:solidFill>
                <a:latin typeface="+mj-lt"/>
                <a:ea typeface="Calibri" panose="020F0502020204030204" pitchFamily="34" charset="0"/>
              </a:rPr>
            </a:br>
            <a:r>
              <a:rPr lang="en-GB" sz="1200" baseline="30000" dirty="0">
                <a:solidFill>
                  <a:srgbClr val="222222"/>
                </a:solidFill>
                <a:latin typeface="+mj-lt"/>
                <a:ea typeface="Calibri" panose="020F0502020204030204" pitchFamily="34" charset="0"/>
              </a:rPr>
              <a:t>3</a:t>
            </a:r>
            <a:r>
              <a:rPr lang="en-GB" sz="1200" dirty="0">
                <a:solidFill>
                  <a:srgbClr val="222222"/>
                </a:solidFill>
                <a:latin typeface="+mj-lt"/>
                <a:ea typeface="Calibri" panose="020F0502020204030204" pitchFamily="34" charset="0"/>
              </a:rPr>
              <a:t>Cartwright, R. D. (2010). </a:t>
            </a:r>
            <a:r>
              <a:rPr lang="en-GB" sz="1200" i="1" dirty="0">
                <a:solidFill>
                  <a:srgbClr val="222222"/>
                </a:solidFill>
                <a:latin typeface="+mj-lt"/>
                <a:ea typeface="Calibri" panose="020F0502020204030204" pitchFamily="34" charset="0"/>
              </a:rPr>
              <a:t>The twenty-four hour mind: The role of sleep and dreaming in our emotional lives</a:t>
            </a:r>
            <a:r>
              <a:rPr lang="en-GB" sz="1200" dirty="0">
                <a:solidFill>
                  <a:srgbClr val="222222"/>
                </a:solidFill>
                <a:latin typeface="+mj-lt"/>
                <a:ea typeface="Calibri" panose="020F0502020204030204" pitchFamily="34" charset="0"/>
              </a:rPr>
              <a:t>. Oxford University Press.</a:t>
            </a:r>
            <a:br>
              <a:rPr lang="en-GB" sz="1200" dirty="0">
                <a:solidFill>
                  <a:srgbClr val="222222"/>
                </a:solidFill>
                <a:latin typeface="+mj-lt"/>
                <a:ea typeface="Calibri" panose="020F0502020204030204" pitchFamily="34" charset="0"/>
              </a:rPr>
            </a:br>
            <a:r>
              <a:rPr lang="en-GB" sz="1200" baseline="30000" dirty="0">
                <a:solidFill>
                  <a:srgbClr val="222222"/>
                </a:solidFill>
                <a:latin typeface="+mj-lt"/>
                <a:ea typeface="Calibri" panose="020F0502020204030204" pitchFamily="34" charset="0"/>
              </a:rPr>
              <a:t>4</a:t>
            </a:r>
            <a:r>
              <a:rPr lang="en-GB" sz="1200" dirty="0">
                <a:solidFill>
                  <a:srgbClr val="222222"/>
                </a:solidFill>
                <a:latin typeface="+mj-lt"/>
                <a:ea typeface="Calibri" panose="020F0502020204030204" pitchFamily="34" charset="0"/>
              </a:rPr>
              <a:t>Wright, J., &amp; </a:t>
            </a:r>
            <a:r>
              <a:rPr lang="en-GB" sz="1200" dirty="0" err="1">
                <a:solidFill>
                  <a:srgbClr val="222222"/>
                </a:solidFill>
                <a:latin typeface="+mj-lt"/>
                <a:ea typeface="Calibri" panose="020F0502020204030204" pitchFamily="34" charset="0"/>
              </a:rPr>
              <a:t>Koulack</a:t>
            </a:r>
            <a:r>
              <a:rPr lang="en-GB" sz="1200" dirty="0">
                <a:solidFill>
                  <a:srgbClr val="222222"/>
                </a:solidFill>
                <a:latin typeface="+mj-lt"/>
                <a:ea typeface="Calibri" panose="020F0502020204030204" pitchFamily="34" charset="0"/>
              </a:rPr>
              <a:t>, D. (1987). Dreams and contemporary stress: A disruption-avoidance-adaptation model. </a:t>
            </a:r>
            <a:r>
              <a:rPr lang="en-GB" sz="1200" i="1" dirty="0">
                <a:solidFill>
                  <a:srgbClr val="222222"/>
                </a:solidFill>
                <a:latin typeface="+mj-lt"/>
                <a:ea typeface="Calibri" panose="020F0502020204030204" pitchFamily="34" charset="0"/>
              </a:rPr>
              <a:t>Sleep</a:t>
            </a:r>
            <a:r>
              <a:rPr lang="en-GB" sz="1200" dirty="0">
                <a:solidFill>
                  <a:srgbClr val="222222"/>
                </a:solidFill>
                <a:latin typeface="+mj-lt"/>
                <a:ea typeface="Calibri" panose="020F0502020204030204" pitchFamily="34" charset="0"/>
              </a:rPr>
              <a:t>, </a:t>
            </a:r>
            <a:r>
              <a:rPr lang="en-GB" sz="1200" i="1" dirty="0">
                <a:solidFill>
                  <a:srgbClr val="222222"/>
                </a:solidFill>
                <a:latin typeface="+mj-lt"/>
                <a:ea typeface="Calibri" panose="020F0502020204030204" pitchFamily="34" charset="0"/>
              </a:rPr>
              <a:t>10</a:t>
            </a:r>
            <a:r>
              <a:rPr lang="en-GB" sz="1200" dirty="0">
                <a:solidFill>
                  <a:srgbClr val="222222"/>
                </a:solidFill>
                <a:latin typeface="+mj-lt"/>
                <a:ea typeface="Calibri" panose="020F0502020204030204" pitchFamily="34" charset="0"/>
              </a:rPr>
              <a:t>(2), 172-179.</a:t>
            </a:r>
            <a:br>
              <a:rPr lang="en-GB" sz="1200" dirty="0">
                <a:solidFill>
                  <a:srgbClr val="222222"/>
                </a:solidFill>
                <a:latin typeface="+mj-lt"/>
                <a:ea typeface="Calibri" panose="020F0502020204030204" pitchFamily="34" charset="0"/>
              </a:rPr>
            </a:br>
            <a:r>
              <a:rPr lang="en-GB" sz="1200" baseline="30000" dirty="0">
                <a:solidFill>
                  <a:srgbClr val="222222"/>
                </a:solidFill>
                <a:latin typeface="+mj-lt"/>
                <a:ea typeface="Calibri" panose="020F0502020204030204" pitchFamily="34" charset="0"/>
              </a:rPr>
              <a:t>5</a:t>
            </a:r>
            <a:r>
              <a:rPr lang="en-GB" sz="1200" dirty="0">
                <a:solidFill>
                  <a:srgbClr val="222222"/>
                </a:solidFill>
                <a:latin typeface="+mj-lt"/>
                <a:ea typeface="Calibri" panose="020F0502020204030204" pitchFamily="34" charset="0"/>
              </a:rPr>
              <a:t>Domhoff, G. W. (2011). Dreams are embodied simulations that dramatize conceptions and concerns: the continuity hypothesis in empirical, theoretical, and historical context. </a:t>
            </a:r>
            <a:r>
              <a:rPr lang="en-GB" sz="1200" i="1" dirty="0">
                <a:solidFill>
                  <a:srgbClr val="222222"/>
                </a:solidFill>
                <a:latin typeface="+mj-lt"/>
                <a:ea typeface="Calibri" panose="020F0502020204030204" pitchFamily="34" charset="0"/>
              </a:rPr>
              <a:t>International Journal of Dream Research, 4</a:t>
            </a:r>
            <a:r>
              <a:rPr lang="en-GB" sz="1200" dirty="0">
                <a:solidFill>
                  <a:srgbClr val="222222"/>
                </a:solidFill>
                <a:latin typeface="+mj-lt"/>
                <a:ea typeface="Calibri" panose="020F0502020204030204" pitchFamily="34" charset="0"/>
              </a:rPr>
              <a:t>(2), 50-62.</a:t>
            </a:r>
          </a:p>
          <a:p>
            <a:r>
              <a:rPr lang="en-GB" sz="1200" baseline="30000" dirty="0">
                <a:solidFill>
                  <a:srgbClr val="222222"/>
                </a:solidFill>
                <a:ea typeface="Calibri" panose="020F0502020204030204" pitchFamily="34" charset="0"/>
              </a:rPr>
              <a:t>6</a:t>
            </a:r>
            <a:r>
              <a:rPr lang="en-GB" sz="1200" dirty="0">
                <a:solidFill>
                  <a:srgbClr val="222222"/>
                </a:solidFill>
                <a:ea typeface="Calibri" panose="020F0502020204030204" pitchFamily="34" charset="0"/>
              </a:rPr>
              <a:t>Malinowski, J. E., &amp; Horton, C. L. (2015). Metaphor and </a:t>
            </a:r>
            <a:r>
              <a:rPr lang="en-GB" sz="1200" dirty="0" err="1">
                <a:solidFill>
                  <a:srgbClr val="222222"/>
                </a:solidFill>
                <a:ea typeface="Calibri" panose="020F0502020204030204" pitchFamily="34" charset="0"/>
              </a:rPr>
              <a:t>hyperassociativity</a:t>
            </a:r>
            <a:r>
              <a:rPr lang="en-GB" sz="1200" dirty="0">
                <a:solidFill>
                  <a:srgbClr val="222222"/>
                </a:solidFill>
                <a:ea typeface="Calibri" panose="020F0502020204030204" pitchFamily="34" charset="0"/>
              </a:rPr>
              <a:t>: the imagination mechanisms behind emotion assimilation in sleep and dreaming. </a:t>
            </a:r>
            <a:r>
              <a:rPr lang="en-GB" sz="1200" i="1" dirty="0">
                <a:solidFill>
                  <a:srgbClr val="222222"/>
                </a:solidFill>
                <a:ea typeface="Calibri" panose="020F0502020204030204" pitchFamily="34" charset="0"/>
              </a:rPr>
              <a:t>Frontiers in psychology</a:t>
            </a:r>
            <a:r>
              <a:rPr lang="en-GB" sz="1200" dirty="0">
                <a:solidFill>
                  <a:srgbClr val="222222"/>
                </a:solidFill>
                <a:ea typeface="Calibri" panose="020F0502020204030204" pitchFamily="34" charset="0"/>
              </a:rPr>
              <a:t>, </a:t>
            </a:r>
            <a:r>
              <a:rPr lang="en-GB" sz="1200" i="1" dirty="0">
                <a:solidFill>
                  <a:srgbClr val="222222"/>
                </a:solidFill>
                <a:ea typeface="Calibri" panose="020F0502020204030204" pitchFamily="34" charset="0"/>
              </a:rPr>
              <a:t>6</a:t>
            </a:r>
            <a:r>
              <a:rPr lang="en-GB" sz="1200" dirty="0">
                <a:solidFill>
                  <a:srgbClr val="222222"/>
                </a:solidFill>
                <a:ea typeface="Calibri" panose="020F0502020204030204" pitchFamily="34" charset="0"/>
              </a:rPr>
              <a:t>, 1132.</a:t>
            </a:r>
          </a:p>
          <a:p>
            <a:r>
              <a:rPr lang="en-GB" sz="1200" baseline="30000" dirty="0">
                <a:solidFill>
                  <a:srgbClr val="222222"/>
                </a:solidFill>
                <a:ea typeface="Calibri" panose="020F0502020204030204" pitchFamily="34" charset="0"/>
              </a:rPr>
              <a:t>7</a:t>
            </a:r>
            <a:r>
              <a:rPr lang="en-GB" sz="1200" dirty="0">
                <a:solidFill>
                  <a:srgbClr val="222222"/>
                </a:solidFill>
                <a:ea typeface="Calibri" panose="020F0502020204030204" pitchFamily="34" charset="0"/>
              </a:rPr>
              <a:t>Zanasi, M., De Peris, S., </a:t>
            </a:r>
            <a:r>
              <a:rPr lang="en-GB" sz="1200" dirty="0" err="1">
                <a:solidFill>
                  <a:srgbClr val="222222"/>
                </a:solidFill>
                <a:ea typeface="Calibri" panose="020F0502020204030204" pitchFamily="34" charset="0"/>
              </a:rPr>
              <a:t>Caporali</a:t>
            </a:r>
            <a:r>
              <a:rPr lang="en-GB" sz="1200" dirty="0">
                <a:solidFill>
                  <a:srgbClr val="222222"/>
                </a:solidFill>
                <a:ea typeface="Calibri" panose="020F0502020204030204" pitchFamily="34" charset="0"/>
              </a:rPr>
              <a:t>, M., &amp; </a:t>
            </a:r>
            <a:r>
              <a:rPr lang="en-GB" sz="1200" dirty="0" err="1">
                <a:solidFill>
                  <a:srgbClr val="222222"/>
                </a:solidFill>
                <a:ea typeface="Calibri" panose="020F0502020204030204" pitchFamily="34" charset="0"/>
              </a:rPr>
              <a:t>Siracusano</a:t>
            </a:r>
            <a:r>
              <a:rPr lang="en-GB" sz="1200" dirty="0">
                <a:solidFill>
                  <a:srgbClr val="222222"/>
                </a:solidFill>
                <a:ea typeface="Calibri" panose="020F0502020204030204" pitchFamily="34" charset="0"/>
              </a:rPr>
              <a:t>, A. (2005). Dreams and age. </a:t>
            </a:r>
            <a:r>
              <a:rPr lang="en-GB" sz="1200" i="1" dirty="0">
                <a:solidFill>
                  <a:srgbClr val="222222"/>
                </a:solidFill>
                <a:ea typeface="Calibri" panose="020F0502020204030204" pitchFamily="34" charset="0"/>
              </a:rPr>
              <a:t>Perceptual and motor skills</a:t>
            </a:r>
            <a:r>
              <a:rPr lang="en-GB" sz="1200" dirty="0">
                <a:solidFill>
                  <a:srgbClr val="222222"/>
                </a:solidFill>
                <a:ea typeface="Calibri" panose="020F0502020204030204" pitchFamily="34" charset="0"/>
              </a:rPr>
              <a:t>, </a:t>
            </a:r>
            <a:r>
              <a:rPr lang="en-GB" sz="1200" i="1" dirty="0">
                <a:solidFill>
                  <a:srgbClr val="222222"/>
                </a:solidFill>
                <a:ea typeface="Calibri" panose="020F0502020204030204" pitchFamily="34" charset="0"/>
              </a:rPr>
              <a:t>100</a:t>
            </a:r>
            <a:r>
              <a:rPr lang="en-GB" sz="1200" dirty="0">
                <a:solidFill>
                  <a:srgbClr val="222222"/>
                </a:solidFill>
                <a:ea typeface="Calibri" panose="020F0502020204030204" pitchFamily="34" charset="0"/>
              </a:rPr>
              <a:t>(3_suppl), 925-938.</a:t>
            </a:r>
          </a:p>
          <a:p>
            <a:r>
              <a:rPr lang="en-GB" sz="1200" baseline="30000" dirty="0">
                <a:solidFill>
                  <a:srgbClr val="222222"/>
                </a:solidFill>
                <a:ea typeface="Calibri" panose="020F0502020204030204" pitchFamily="34" charset="0"/>
              </a:rPr>
              <a:t>8</a:t>
            </a:r>
            <a:r>
              <a:rPr lang="en-GB" sz="1200" dirty="0">
                <a:solidFill>
                  <a:srgbClr val="222222"/>
                </a:solidFill>
                <a:ea typeface="Calibri" panose="020F0502020204030204" pitchFamily="34" charset="0"/>
              </a:rPr>
              <a:t>Schredl, M., &amp; </a:t>
            </a:r>
            <a:r>
              <a:rPr lang="en-GB" sz="1200" dirty="0" err="1">
                <a:solidFill>
                  <a:srgbClr val="222222"/>
                </a:solidFill>
                <a:ea typeface="Calibri" panose="020F0502020204030204" pitchFamily="34" charset="0"/>
              </a:rPr>
              <a:t>Göritz</a:t>
            </a:r>
            <a:r>
              <a:rPr lang="en-GB" sz="1200" dirty="0">
                <a:solidFill>
                  <a:srgbClr val="222222"/>
                </a:solidFill>
                <a:ea typeface="Calibri" panose="020F0502020204030204" pitchFamily="34" charset="0"/>
              </a:rPr>
              <a:t>, A. S. (2015). Changes in dream recall frequency, nightmare frequency, and lucid dream frequency over a 3-year period. </a:t>
            </a:r>
            <a:r>
              <a:rPr lang="en-GB" sz="1200" i="1" dirty="0">
                <a:solidFill>
                  <a:srgbClr val="222222"/>
                </a:solidFill>
                <a:ea typeface="Calibri" panose="020F0502020204030204" pitchFamily="34" charset="0"/>
              </a:rPr>
              <a:t>Dreaming</a:t>
            </a:r>
            <a:r>
              <a:rPr lang="en-GB" sz="1200" dirty="0">
                <a:solidFill>
                  <a:srgbClr val="222222"/>
                </a:solidFill>
                <a:ea typeface="Calibri" panose="020F0502020204030204" pitchFamily="34" charset="0"/>
              </a:rPr>
              <a:t>, </a:t>
            </a:r>
            <a:r>
              <a:rPr lang="en-GB" sz="1200" i="1" dirty="0">
                <a:solidFill>
                  <a:srgbClr val="222222"/>
                </a:solidFill>
                <a:ea typeface="Calibri" panose="020F0502020204030204" pitchFamily="34" charset="0"/>
              </a:rPr>
              <a:t>25</a:t>
            </a:r>
            <a:r>
              <a:rPr lang="en-GB" sz="1200" dirty="0">
                <a:solidFill>
                  <a:srgbClr val="222222"/>
                </a:solidFill>
                <a:ea typeface="Calibri" panose="020F0502020204030204" pitchFamily="34" charset="0"/>
              </a:rPr>
              <a:t>(2), 81.</a:t>
            </a:r>
            <a:br>
              <a:rPr lang="en-GB" sz="1200" dirty="0">
                <a:solidFill>
                  <a:srgbClr val="222222"/>
                </a:solidFill>
                <a:ea typeface="Calibri" panose="020F0502020204030204" pitchFamily="34" charset="0"/>
              </a:rPr>
            </a:br>
            <a:endParaRPr lang="en-GB" sz="1200" dirty="0">
              <a:latin typeface="+mj-lt"/>
            </a:endParaRPr>
          </a:p>
        </p:txBody>
      </p:sp>
      <p:sp>
        <p:nvSpPr>
          <p:cNvPr id="26" name="TextBox 25">
            <a:extLst>
              <a:ext uri="{FF2B5EF4-FFF2-40B4-BE49-F238E27FC236}">
                <a16:creationId xmlns:a16="http://schemas.microsoft.com/office/drawing/2014/main" id="{40771846-9265-49D8-B1E2-730F5C059442}"/>
              </a:ext>
            </a:extLst>
          </p:cNvPr>
          <p:cNvSpPr txBox="1"/>
          <p:nvPr/>
        </p:nvSpPr>
        <p:spPr>
          <a:xfrm>
            <a:off x="9675164" y="39313437"/>
            <a:ext cx="9420701" cy="2677656"/>
          </a:xfrm>
          <a:prstGeom prst="rect">
            <a:avLst/>
          </a:prstGeom>
          <a:noFill/>
        </p:spPr>
        <p:txBody>
          <a:bodyPr wrap="square" rtlCol="0">
            <a:spAutoFit/>
          </a:bodyPr>
          <a:lstStyle/>
          <a:p>
            <a:r>
              <a:rPr lang="en-GB" sz="1200" baseline="30000" dirty="0">
                <a:solidFill>
                  <a:srgbClr val="222222"/>
                </a:solidFill>
                <a:latin typeface="+mj-lt"/>
                <a:ea typeface="Calibri" panose="020F0502020204030204" pitchFamily="34" charset="0"/>
              </a:rPr>
              <a:t>9</a:t>
            </a:r>
            <a:r>
              <a:rPr lang="en-GB" sz="1200" dirty="0">
                <a:solidFill>
                  <a:srgbClr val="222222"/>
                </a:solidFill>
                <a:latin typeface="+mj-lt"/>
                <a:ea typeface="Calibri" panose="020F0502020204030204" pitchFamily="34" charset="0"/>
              </a:rPr>
              <a:t>Domhoff, G.W. (1996). </a:t>
            </a:r>
            <a:r>
              <a:rPr lang="en-GB" sz="1200" i="1" dirty="0">
                <a:solidFill>
                  <a:srgbClr val="222222"/>
                </a:solidFill>
                <a:latin typeface="+mj-lt"/>
                <a:ea typeface="Calibri" panose="020F0502020204030204" pitchFamily="34" charset="0"/>
              </a:rPr>
              <a:t>Finding Meaning in</a:t>
            </a:r>
            <a:r>
              <a:rPr lang="en-US" sz="1200" i="1" dirty="0">
                <a:solidFill>
                  <a:srgbClr val="222222"/>
                </a:solidFill>
                <a:latin typeface="+mj-lt"/>
                <a:ea typeface="Calibri" panose="020F0502020204030204" pitchFamily="34" charset="0"/>
              </a:rPr>
              <a:t> Dreams</a:t>
            </a:r>
            <a:r>
              <a:rPr lang="en-GB" sz="1200" dirty="0">
                <a:solidFill>
                  <a:srgbClr val="222222"/>
                </a:solidFill>
                <a:latin typeface="+mj-lt"/>
                <a:ea typeface="Calibri" panose="020F0502020204030204" pitchFamily="34" charset="0"/>
              </a:rPr>
              <a:t>. Plenum Press.</a:t>
            </a:r>
            <a:br>
              <a:rPr lang="en-GB" sz="1200" dirty="0">
                <a:solidFill>
                  <a:srgbClr val="222222"/>
                </a:solidFill>
                <a:latin typeface="+mj-lt"/>
                <a:ea typeface="Calibri" panose="020F0502020204030204" pitchFamily="34" charset="0"/>
              </a:rPr>
            </a:br>
            <a:r>
              <a:rPr lang="en-GB" sz="1200" baseline="30000" dirty="0">
                <a:solidFill>
                  <a:srgbClr val="222222"/>
                </a:solidFill>
                <a:latin typeface="+mj-lt"/>
                <a:ea typeface="Calibri" panose="020F0502020204030204" pitchFamily="34" charset="0"/>
              </a:rPr>
              <a:t>10</a:t>
            </a:r>
            <a:r>
              <a:rPr lang="en-GB" sz="1200" dirty="0">
                <a:solidFill>
                  <a:srgbClr val="222222"/>
                </a:solidFill>
                <a:latin typeface="+mj-lt"/>
                <a:ea typeface="Calibri" panose="020F0502020204030204" pitchFamily="34" charset="0"/>
              </a:rPr>
              <a:t>Nielsen, T. (2012). Variations in dream recall frequency and dream theme diversity by age and sex. </a:t>
            </a:r>
            <a:r>
              <a:rPr lang="en-GB" sz="1200" i="1" dirty="0">
                <a:solidFill>
                  <a:srgbClr val="222222"/>
                </a:solidFill>
                <a:latin typeface="+mj-lt"/>
                <a:ea typeface="Calibri" panose="020F0502020204030204" pitchFamily="34" charset="0"/>
              </a:rPr>
              <a:t>Frontiers in neurology</a:t>
            </a:r>
            <a:r>
              <a:rPr lang="en-GB" sz="1200" dirty="0">
                <a:solidFill>
                  <a:srgbClr val="222222"/>
                </a:solidFill>
                <a:latin typeface="+mj-lt"/>
                <a:ea typeface="Calibri" panose="020F0502020204030204" pitchFamily="34" charset="0"/>
              </a:rPr>
              <a:t>, </a:t>
            </a:r>
            <a:r>
              <a:rPr lang="en-GB" sz="1200" i="1" dirty="0">
                <a:solidFill>
                  <a:srgbClr val="222222"/>
                </a:solidFill>
                <a:latin typeface="+mj-lt"/>
                <a:ea typeface="Calibri" panose="020F0502020204030204" pitchFamily="34" charset="0"/>
              </a:rPr>
              <a:t>3</a:t>
            </a:r>
            <a:r>
              <a:rPr lang="en-GB" sz="1200" dirty="0">
                <a:solidFill>
                  <a:srgbClr val="222222"/>
                </a:solidFill>
                <a:latin typeface="+mj-lt"/>
                <a:ea typeface="Calibri" panose="020F0502020204030204" pitchFamily="34" charset="0"/>
              </a:rPr>
              <a:t>, 106.</a:t>
            </a:r>
            <a:br>
              <a:rPr lang="en-GB" sz="1200" dirty="0">
                <a:solidFill>
                  <a:srgbClr val="222222"/>
                </a:solidFill>
                <a:latin typeface="+mj-lt"/>
                <a:ea typeface="Calibri" panose="020F0502020204030204" pitchFamily="34" charset="0"/>
              </a:rPr>
            </a:br>
            <a:r>
              <a:rPr lang="en-GB" sz="1200" baseline="30000" dirty="0">
                <a:solidFill>
                  <a:srgbClr val="222222"/>
                </a:solidFill>
                <a:latin typeface="+mj-lt"/>
                <a:ea typeface="Calibri" panose="020F0502020204030204" pitchFamily="34" charset="0"/>
              </a:rPr>
              <a:t>11</a:t>
            </a:r>
            <a:r>
              <a:rPr lang="en-GB" sz="1200" dirty="0">
                <a:solidFill>
                  <a:srgbClr val="222222"/>
                </a:solidFill>
                <a:latin typeface="+mj-lt"/>
                <a:ea typeface="Calibri" panose="020F0502020204030204" pitchFamily="34" charset="0"/>
              </a:rPr>
              <a:t>Rasmussen, B. (2007). No refuge: An exploratory survey of nightmares, dreams, and sleep patterns in women dealing with relationship violence. </a:t>
            </a:r>
            <a:r>
              <a:rPr lang="en-GB" sz="1200" i="1" dirty="0">
                <a:solidFill>
                  <a:srgbClr val="222222"/>
                </a:solidFill>
                <a:latin typeface="+mj-lt"/>
                <a:ea typeface="Calibri" panose="020F0502020204030204" pitchFamily="34" charset="0"/>
              </a:rPr>
              <a:t>Violence against women</a:t>
            </a:r>
            <a:r>
              <a:rPr lang="en-GB" sz="1200" dirty="0">
                <a:solidFill>
                  <a:srgbClr val="222222"/>
                </a:solidFill>
                <a:latin typeface="+mj-lt"/>
                <a:ea typeface="Calibri" panose="020F0502020204030204" pitchFamily="34" charset="0"/>
              </a:rPr>
              <a:t>, </a:t>
            </a:r>
            <a:r>
              <a:rPr lang="en-GB" sz="1200" i="1" dirty="0">
                <a:solidFill>
                  <a:srgbClr val="222222"/>
                </a:solidFill>
                <a:latin typeface="+mj-lt"/>
                <a:ea typeface="Calibri" panose="020F0502020204030204" pitchFamily="34" charset="0"/>
              </a:rPr>
              <a:t>13</a:t>
            </a:r>
            <a:r>
              <a:rPr lang="en-GB" sz="1200" dirty="0">
                <a:solidFill>
                  <a:srgbClr val="222222"/>
                </a:solidFill>
                <a:latin typeface="+mj-lt"/>
                <a:ea typeface="Calibri" panose="020F0502020204030204" pitchFamily="34" charset="0"/>
              </a:rPr>
              <a:t>(3), 314-322.</a:t>
            </a:r>
            <a:br>
              <a:rPr lang="en-GB" sz="1200" dirty="0">
                <a:solidFill>
                  <a:srgbClr val="222222"/>
                </a:solidFill>
                <a:latin typeface="+mj-lt"/>
                <a:ea typeface="Calibri" panose="020F0502020204030204" pitchFamily="34" charset="0"/>
              </a:rPr>
            </a:br>
            <a:r>
              <a:rPr lang="en-GB" sz="1200" baseline="30000" dirty="0">
                <a:solidFill>
                  <a:srgbClr val="222222"/>
                </a:solidFill>
                <a:latin typeface="+mj-lt"/>
                <a:ea typeface="Calibri" panose="020F0502020204030204" pitchFamily="34" charset="0"/>
              </a:rPr>
              <a:t>12</a:t>
            </a:r>
            <a:r>
              <a:rPr lang="en-GB" sz="1200" dirty="0">
                <a:solidFill>
                  <a:srgbClr val="222222"/>
                </a:solidFill>
                <a:latin typeface="+mj-lt"/>
                <a:ea typeface="Calibri" panose="020F0502020204030204" pitchFamily="34" charset="0"/>
              </a:rPr>
              <a:t>Kron, T., </a:t>
            </a:r>
            <a:r>
              <a:rPr lang="en-GB" sz="1200" dirty="0" err="1">
                <a:solidFill>
                  <a:srgbClr val="222222"/>
                </a:solidFill>
                <a:latin typeface="+mj-lt"/>
                <a:ea typeface="Calibri" panose="020F0502020204030204" pitchFamily="34" charset="0"/>
              </a:rPr>
              <a:t>Hareven</a:t>
            </a:r>
            <a:r>
              <a:rPr lang="en-GB" sz="1200" dirty="0">
                <a:solidFill>
                  <a:srgbClr val="222222"/>
                </a:solidFill>
                <a:latin typeface="+mj-lt"/>
                <a:ea typeface="Calibri" panose="020F0502020204030204" pitchFamily="34" charset="0"/>
              </a:rPr>
              <a:t>, O., &amp; </a:t>
            </a:r>
            <a:r>
              <a:rPr lang="en-GB" sz="1200" dirty="0" err="1">
                <a:solidFill>
                  <a:srgbClr val="222222"/>
                </a:solidFill>
                <a:latin typeface="+mj-lt"/>
                <a:ea typeface="Calibri" panose="020F0502020204030204" pitchFamily="34" charset="0"/>
              </a:rPr>
              <a:t>Goldzweig</a:t>
            </a:r>
            <a:r>
              <a:rPr lang="en-GB" sz="1200" dirty="0">
                <a:solidFill>
                  <a:srgbClr val="222222"/>
                </a:solidFill>
                <a:latin typeface="+mj-lt"/>
                <a:ea typeface="Calibri" panose="020F0502020204030204" pitchFamily="34" charset="0"/>
              </a:rPr>
              <a:t>, G. (2015). Dream Dome: Do dreams shield the psyche in times of continuous stress?. </a:t>
            </a:r>
            <a:r>
              <a:rPr lang="en-GB" sz="1200" i="1" dirty="0">
                <a:solidFill>
                  <a:srgbClr val="222222"/>
                </a:solidFill>
                <a:latin typeface="+mj-lt"/>
                <a:ea typeface="Calibri" panose="020F0502020204030204" pitchFamily="34" charset="0"/>
              </a:rPr>
              <a:t>Dreaming</a:t>
            </a:r>
            <a:r>
              <a:rPr lang="en-GB" sz="1200" dirty="0">
                <a:solidFill>
                  <a:srgbClr val="222222"/>
                </a:solidFill>
                <a:latin typeface="+mj-lt"/>
                <a:ea typeface="Calibri" panose="020F0502020204030204" pitchFamily="34" charset="0"/>
              </a:rPr>
              <a:t>, </a:t>
            </a:r>
            <a:r>
              <a:rPr lang="en-GB" sz="1200" i="1" dirty="0">
                <a:solidFill>
                  <a:srgbClr val="222222"/>
                </a:solidFill>
                <a:latin typeface="+mj-lt"/>
                <a:ea typeface="Calibri" panose="020F0502020204030204" pitchFamily="34" charset="0"/>
              </a:rPr>
              <a:t>25</a:t>
            </a:r>
            <a:r>
              <a:rPr lang="en-GB" sz="1200" dirty="0">
                <a:solidFill>
                  <a:srgbClr val="222222"/>
                </a:solidFill>
                <a:latin typeface="+mj-lt"/>
                <a:ea typeface="Calibri" panose="020F0502020204030204" pitchFamily="34" charset="0"/>
              </a:rPr>
              <a:t>(2), 160.</a:t>
            </a:r>
          </a:p>
          <a:p>
            <a:r>
              <a:rPr lang="en-GB" sz="1200" baseline="30000" dirty="0">
                <a:solidFill>
                  <a:srgbClr val="222222"/>
                </a:solidFill>
                <a:ea typeface="Calibri" panose="020F0502020204030204" pitchFamily="34" charset="0"/>
              </a:rPr>
              <a:t>13</a:t>
            </a:r>
            <a:r>
              <a:rPr lang="en-GB" sz="1200" dirty="0">
                <a:solidFill>
                  <a:srgbClr val="222222"/>
                </a:solidFill>
                <a:ea typeface="Calibri" panose="020F0502020204030204" pitchFamily="34" charset="0"/>
              </a:rPr>
              <a:t>Robinson, O. C., &amp; Wright, G. R. (2013). The prevalence, types and perceived outcomes of crisis episodes in early adulthood and midlife: A structured retrospective-autobiographical study. </a:t>
            </a:r>
            <a:r>
              <a:rPr lang="en-GB" sz="1200" i="1" dirty="0">
                <a:solidFill>
                  <a:srgbClr val="222222"/>
                </a:solidFill>
                <a:ea typeface="Calibri" panose="020F0502020204030204" pitchFamily="34" charset="0"/>
              </a:rPr>
              <a:t>International Journal of </a:t>
            </a:r>
            <a:r>
              <a:rPr lang="en-GB" sz="1200" i="1" dirty="0" err="1">
                <a:solidFill>
                  <a:srgbClr val="222222"/>
                </a:solidFill>
                <a:ea typeface="Calibri" panose="020F0502020204030204" pitchFamily="34" charset="0"/>
              </a:rPr>
              <a:t>Behavioral</a:t>
            </a:r>
            <a:r>
              <a:rPr lang="en-GB" sz="1200" i="1" dirty="0">
                <a:solidFill>
                  <a:srgbClr val="222222"/>
                </a:solidFill>
                <a:ea typeface="Calibri" panose="020F0502020204030204" pitchFamily="34" charset="0"/>
              </a:rPr>
              <a:t> Development</a:t>
            </a:r>
            <a:r>
              <a:rPr lang="en-GB" sz="1200" dirty="0">
                <a:solidFill>
                  <a:srgbClr val="222222"/>
                </a:solidFill>
                <a:ea typeface="Calibri" panose="020F0502020204030204" pitchFamily="34" charset="0"/>
              </a:rPr>
              <a:t>, </a:t>
            </a:r>
            <a:r>
              <a:rPr lang="en-GB" sz="1200" i="1" dirty="0">
                <a:solidFill>
                  <a:srgbClr val="222222"/>
                </a:solidFill>
                <a:ea typeface="Calibri" panose="020F0502020204030204" pitchFamily="34" charset="0"/>
              </a:rPr>
              <a:t>37</a:t>
            </a:r>
            <a:r>
              <a:rPr lang="en-GB" sz="1200" dirty="0">
                <a:solidFill>
                  <a:srgbClr val="222222"/>
                </a:solidFill>
                <a:ea typeface="Calibri" panose="020F0502020204030204" pitchFamily="34" charset="0"/>
              </a:rPr>
              <a:t>(5), 407-416.</a:t>
            </a:r>
            <a:br>
              <a:rPr lang="en-GB" sz="1200" dirty="0">
                <a:solidFill>
                  <a:srgbClr val="222222"/>
                </a:solidFill>
                <a:ea typeface="Calibri" panose="020F0502020204030204" pitchFamily="34" charset="0"/>
              </a:rPr>
            </a:br>
            <a:r>
              <a:rPr lang="en-GB" sz="1200" baseline="30000" dirty="0">
                <a:solidFill>
                  <a:srgbClr val="222222"/>
                </a:solidFill>
                <a:ea typeface="Calibri" panose="020F0502020204030204" pitchFamily="34" charset="0"/>
              </a:rPr>
              <a:t>14</a:t>
            </a:r>
            <a:r>
              <a:rPr lang="en-GB" sz="1200" dirty="0">
                <a:solidFill>
                  <a:srgbClr val="222222"/>
                </a:solidFill>
                <a:ea typeface="Calibri" panose="020F0502020204030204" pitchFamily="34" charset="0"/>
              </a:rPr>
              <a:t>Robinson, O.C., Wright, G.R., &amp; Smith, J.A. (2013). The holistic phase model of early adult crisis. </a:t>
            </a:r>
            <a:r>
              <a:rPr lang="en-GB" sz="1200" i="1" dirty="0">
                <a:solidFill>
                  <a:srgbClr val="222222"/>
                </a:solidFill>
                <a:ea typeface="Calibri" panose="020F0502020204030204" pitchFamily="34" charset="0"/>
              </a:rPr>
              <a:t>Journal of adult development</a:t>
            </a:r>
            <a:r>
              <a:rPr lang="en-GB" sz="1200" dirty="0">
                <a:solidFill>
                  <a:srgbClr val="222222"/>
                </a:solidFill>
                <a:ea typeface="Calibri" panose="020F0502020204030204" pitchFamily="34" charset="0"/>
              </a:rPr>
              <a:t>, </a:t>
            </a:r>
            <a:r>
              <a:rPr lang="en-GB" sz="1200" i="1" dirty="0">
                <a:solidFill>
                  <a:srgbClr val="222222"/>
                </a:solidFill>
                <a:ea typeface="Calibri" panose="020F0502020204030204" pitchFamily="34" charset="0"/>
              </a:rPr>
              <a:t>20</a:t>
            </a:r>
            <a:r>
              <a:rPr lang="en-GB" sz="1200" dirty="0">
                <a:solidFill>
                  <a:srgbClr val="222222"/>
                </a:solidFill>
                <a:ea typeface="Calibri" panose="020F0502020204030204" pitchFamily="34" charset="0"/>
              </a:rPr>
              <a:t>(1), 27-37.</a:t>
            </a:r>
            <a:br>
              <a:rPr lang="en-GB" sz="1200" dirty="0">
                <a:solidFill>
                  <a:srgbClr val="222222"/>
                </a:solidFill>
                <a:ea typeface="Calibri" panose="020F0502020204030204" pitchFamily="34" charset="0"/>
              </a:rPr>
            </a:br>
            <a:r>
              <a:rPr lang="en-GB" sz="1200" baseline="30000" dirty="0">
                <a:ea typeface="Calibri" panose="020F0502020204030204" pitchFamily="34" charset="0"/>
              </a:rPr>
              <a:t>15</a:t>
            </a:r>
            <a:r>
              <a:rPr lang="en-GB" sz="1200" dirty="0">
                <a:ea typeface="Calibri" panose="020F0502020204030204" pitchFamily="34" charset="0"/>
              </a:rPr>
              <a:t>Robinson, O.C. no date. The Crisis Screening Questionnaire (CSQ-5): On measuring the presence of developmental crisis episodes. Unpublished manuscript.</a:t>
            </a:r>
            <a:br>
              <a:rPr lang="en-GB" sz="1200" dirty="0">
                <a:solidFill>
                  <a:srgbClr val="222222"/>
                </a:solidFill>
                <a:ea typeface="Calibri" panose="020F0502020204030204" pitchFamily="34" charset="0"/>
              </a:rPr>
            </a:br>
            <a:r>
              <a:rPr lang="en-GB" sz="1200" baseline="30000" dirty="0">
                <a:solidFill>
                  <a:srgbClr val="222222"/>
                </a:solidFill>
                <a:ea typeface="Calibri" panose="020F0502020204030204" pitchFamily="34" charset="0"/>
              </a:rPr>
              <a:t>16</a:t>
            </a:r>
            <a:r>
              <a:rPr lang="en-GB" sz="1200" dirty="0">
                <a:solidFill>
                  <a:srgbClr val="222222"/>
                </a:solidFill>
                <a:ea typeface="Calibri" panose="020F0502020204030204" pitchFamily="34" charset="0"/>
              </a:rPr>
              <a:t>Stone, A. A., Schwartz, J. E., Broderick, J. E., &amp; Deaton, A. (2010). A snapshot of the age distribution of psychological well-being in the United States. </a:t>
            </a:r>
            <a:r>
              <a:rPr lang="en-GB" sz="1200" i="1" dirty="0">
                <a:solidFill>
                  <a:srgbClr val="222222"/>
                </a:solidFill>
                <a:ea typeface="Calibri" panose="020F0502020204030204" pitchFamily="34" charset="0"/>
              </a:rPr>
              <a:t>Proceedings of the National Academy of Sciences</a:t>
            </a:r>
            <a:r>
              <a:rPr lang="en-GB" sz="1200" dirty="0">
                <a:solidFill>
                  <a:srgbClr val="222222"/>
                </a:solidFill>
                <a:ea typeface="Calibri" panose="020F0502020204030204" pitchFamily="34" charset="0"/>
              </a:rPr>
              <a:t>, </a:t>
            </a:r>
            <a:r>
              <a:rPr lang="en-GB" sz="1200" i="1" dirty="0">
                <a:solidFill>
                  <a:srgbClr val="222222"/>
                </a:solidFill>
                <a:ea typeface="Calibri" panose="020F0502020204030204" pitchFamily="34" charset="0"/>
              </a:rPr>
              <a:t>107</a:t>
            </a:r>
            <a:r>
              <a:rPr lang="en-GB" sz="1200" dirty="0">
                <a:solidFill>
                  <a:srgbClr val="222222"/>
                </a:solidFill>
                <a:ea typeface="Calibri" panose="020F0502020204030204" pitchFamily="34" charset="0"/>
              </a:rPr>
              <a:t>(22), 9985-9990.</a:t>
            </a:r>
            <a:br>
              <a:rPr lang="en-GB" sz="1200" dirty="0">
                <a:solidFill>
                  <a:srgbClr val="222222"/>
                </a:solidFill>
                <a:ea typeface="Calibri" panose="020F0502020204030204" pitchFamily="34" charset="0"/>
              </a:rPr>
            </a:br>
            <a:r>
              <a:rPr lang="en-GB" sz="1200" baseline="30000" dirty="0">
                <a:solidFill>
                  <a:srgbClr val="222222"/>
                </a:solidFill>
                <a:ea typeface="Calibri" panose="020F0502020204030204" pitchFamily="34" charset="0"/>
              </a:rPr>
              <a:t>17</a:t>
            </a:r>
            <a:r>
              <a:rPr lang="en-GB" sz="1200" dirty="0">
                <a:solidFill>
                  <a:srgbClr val="222222"/>
                </a:solidFill>
                <a:ea typeface="Calibri" panose="020F0502020204030204" pitchFamily="34" charset="0"/>
              </a:rPr>
              <a:t>Schneider, A., &amp; </a:t>
            </a:r>
            <a:r>
              <a:rPr lang="en-GB" sz="1200" dirty="0" err="1">
                <a:solidFill>
                  <a:srgbClr val="222222"/>
                </a:solidFill>
                <a:ea typeface="Calibri" panose="020F0502020204030204" pitchFamily="34" charset="0"/>
              </a:rPr>
              <a:t>Domhoff</a:t>
            </a:r>
            <a:r>
              <a:rPr lang="en-GB" sz="1200" dirty="0">
                <a:solidFill>
                  <a:srgbClr val="222222"/>
                </a:solidFill>
                <a:ea typeface="Calibri" panose="020F0502020204030204" pitchFamily="34" charset="0"/>
              </a:rPr>
              <a:t>, G. W. (2018). The Quantitative Study of Dreams. Retrieved October 30, 2018 from </a:t>
            </a:r>
            <a:r>
              <a:rPr lang="en-GB" sz="1200" u="sng" dirty="0">
                <a:solidFill>
                  <a:srgbClr val="0000FF"/>
                </a:solidFill>
                <a:ea typeface="Calibri" panose="020F0502020204030204" pitchFamily="34" charset="0"/>
                <a:cs typeface="Times New Roman" panose="02020603050405020304" pitchFamily="18" charset="0"/>
                <a:hlinkClick r:id="rId5"/>
              </a:rPr>
              <a:t>http://www.dreamresearch.net/</a:t>
            </a:r>
            <a:br>
              <a:rPr lang="en-GB" sz="1200" dirty="0">
                <a:solidFill>
                  <a:srgbClr val="222222"/>
                </a:solidFill>
                <a:ea typeface="Calibri" panose="020F0502020204030204" pitchFamily="34" charset="0"/>
              </a:rPr>
            </a:br>
            <a:r>
              <a:rPr lang="en-GB" sz="1200" baseline="30000" dirty="0">
                <a:solidFill>
                  <a:srgbClr val="222222"/>
                </a:solidFill>
                <a:ea typeface="Calibri" panose="020F0502020204030204" pitchFamily="34" charset="0"/>
              </a:rPr>
              <a:t>18</a:t>
            </a:r>
            <a:r>
              <a:rPr lang="en-GB" sz="1200" dirty="0">
                <a:solidFill>
                  <a:srgbClr val="222222"/>
                </a:solidFill>
                <a:ea typeface="Calibri" panose="020F0502020204030204" pitchFamily="34" charset="0"/>
              </a:rPr>
              <a:t>Hall, C. S., &amp; Van de Castle, R. L. (1966). The content analysis of dreams.</a:t>
            </a:r>
            <a:r>
              <a:rPr lang="en-GB" sz="1200" dirty="0">
                <a:solidFill>
                  <a:srgbClr val="000000"/>
                </a:solidFill>
                <a:ea typeface="Calibri" panose="020F0502020204030204" pitchFamily="34" charset="0"/>
                <a:cs typeface="HelveticaNeue LT 55 Roman"/>
              </a:rPr>
              <a:t> </a:t>
            </a:r>
            <a:r>
              <a:rPr lang="en-GB" sz="1200" dirty="0">
                <a:solidFill>
                  <a:srgbClr val="222222"/>
                </a:solidFill>
                <a:ea typeface="Calibri" panose="020F0502020204030204" pitchFamily="34" charset="0"/>
              </a:rPr>
              <a:t>New York: Appleton-Century-Crofts.</a:t>
            </a:r>
            <a:endParaRPr lang="en-GB" sz="1200" dirty="0"/>
          </a:p>
        </p:txBody>
      </p:sp>
      <p:pic>
        <p:nvPicPr>
          <p:cNvPr id="49" name="Picture 48">
            <a:extLst>
              <a:ext uri="{FF2B5EF4-FFF2-40B4-BE49-F238E27FC236}">
                <a16:creationId xmlns:a16="http://schemas.microsoft.com/office/drawing/2014/main" id="{3A5B1AC4-063D-4E44-AA75-BFF4902242B2}"/>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0023688" y="40711479"/>
            <a:ext cx="6242656" cy="1600390"/>
          </a:xfrm>
          <a:prstGeom prst="rect">
            <a:avLst/>
          </a:prstGeom>
        </p:spPr>
      </p:pic>
    </p:spTree>
    <p:extLst>
      <p:ext uri="{BB962C8B-B14F-4D97-AF65-F5344CB8AC3E}">
        <p14:creationId xmlns:p14="http://schemas.microsoft.com/office/powerpoint/2010/main" val="127585096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1562</TotalTime>
  <Words>1852</Words>
  <Application>Microsoft Office PowerPoint</Application>
  <PresentationFormat>Custom</PresentationFormat>
  <Paragraphs>215</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HelveticaNeue LT 55 Roman</vt:lpstr>
      <vt:lpstr>Times New Roman</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Nikolay Petrov</cp:lastModifiedBy>
  <cp:revision>179</cp:revision>
  <dcterms:created xsi:type="dcterms:W3CDTF">2006-08-16T00:00:00Z</dcterms:created>
  <dcterms:modified xsi:type="dcterms:W3CDTF">2019-02-06T20:11:50Z</dcterms:modified>
</cp:coreProperties>
</file>